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5" r:id="rId2"/>
    <p:sldId id="281" r:id="rId3"/>
    <p:sldId id="302" r:id="rId4"/>
    <p:sldId id="306" r:id="rId5"/>
    <p:sldId id="284" r:id="rId6"/>
    <p:sldId id="336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7d\Desktop\&#1044;&#1086;&#1082;&#1091;&#1084;&#1077;&#1085;&#1090;&#1099;%20&#1055;&#1080;&#1085;&#1095;&#1091;&#1082;\&#1086;&#1090;&#1095;&#1077;&#1090;&#1099;\2012\&#1044;&#1080;&#1072;&#1075;&#1088;&#1072;&#1084;&#1084;&#1072;%20-&#1057;&#1090;&#1088;&#1091;&#1082;&#1090;&#1091;&#1088;&#1072;%20&#1076;&#1086;&#1093;&#1086;&#1076;&#1086;&#1074;%202012%20&#1092;&#1072;&#1082;&#109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5D\Documents\&#1041;&#1102;&#1076;&#1078;&#1077;&#1090;%202010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333661417322835E-2"/>
          <c:y val="3.9155295161564858E-2"/>
          <c:w val="0.67352087999001264"/>
          <c:h val="0.96084466571551164"/>
        </c:manualLayout>
      </c:layout>
      <c:pie3DChart>
        <c:varyColors val="1"/>
        <c:ser>
          <c:idx val="0"/>
          <c:order val="0"/>
          <c:explosion val="22"/>
          <c:dLbls>
            <c:dLbl>
              <c:idx val="0"/>
              <c:layout>
                <c:manualLayout>
                  <c:x val="-2.6598241120706412E-2"/>
                  <c:y val="-6.6279863481228649E-2"/>
                </c:manualLayout>
              </c:layout>
              <c:tx>
                <c:rich>
                  <a:bodyPr/>
                  <a:lstStyle/>
                  <a:p>
                    <a:endParaRPr lang="ru-RU" sz="2000" b="0" baseline="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НДФЛ 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1.4771539289148894E-2"/>
                  <c:y val="-5.810665305062222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 на имущество </a:t>
                    </a:r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физ.лиц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0,8%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0.11478707349081423"/>
                  <c:y val="-6.586624539231203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Земельный </a:t>
                    </a:r>
                    <a:r>
                      <a:rPr lang="ru-RU" sz="2000" b="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 </a:t>
                    </a:r>
                    <a:endParaRPr lang="ru-RU" sz="2000" b="0" baseline="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6.3027230971128778E-2"/>
                  <c:y val="-7.775049445833508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Аренда земли </a:t>
                    </a:r>
                    <a:endParaRPr lang="ru-RU" sz="2000" b="0" baseline="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8.7707786526684262E-2"/>
                  <c:y val="4.324762722195279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ЕСХН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4,4%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7.6231517935258286E-2"/>
                  <c:y val="0.15768299104792033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Аренда земли 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34%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0.11405096237970254"/>
                  <c:y val="8.916553677235858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УСН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1 %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0.12498140857392825"/>
                  <c:y val="-0.11224871772545029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Продажа земли 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38%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8"/>
              <c:layout>
                <c:manualLayout>
                  <c:x val="3.336832895888014E-3"/>
                  <c:y val="-4.5568450863073456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Госпошлина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1,8%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9"/>
              <c:layout>
                <c:manualLayout>
                  <c:x val="-5.6682313138910922E-2"/>
                  <c:y val="0.1082627896768892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0"/>
              <c:layout>
                <c:manualLayout>
                  <c:x val="6.2212849149599993E-2"/>
                  <c:y val="0.18525346447735253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1"/>
              <c:layout>
                <c:manualLayout>
                  <c:x val="2.1058310879217921E-3"/>
                  <c:y val="-2.5386579237322238E-2"/>
                </c:manualLayout>
              </c:layout>
              <c:dLblPos val="bestFit"/>
              <c:showVal val="1"/>
              <c:showCatName val="1"/>
              <c:separator> </c:separator>
            </c:dLbl>
            <c:showVal val="1"/>
            <c:showCatName val="1"/>
            <c:separator> </c:separator>
            <c:showLeaderLines val="1"/>
          </c:dLbls>
          <c:cat>
            <c:strRef>
              <c:f>'факт 2012  без штрафов, госпошл'!$B$3:$B$11</c:f>
              <c:strCache>
                <c:ptCount val="9"/>
                <c:pt idx="0">
                  <c:v>ЕНВД</c:v>
                </c:pt>
                <c:pt idx="1">
                  <c:v>Налог на имущество физ.лиц</c:v>
                </c:pt>
                <c:pt idx="2">
                  <c:v>Земельный налог</c:v>
                </c:pt>
                <c:pt idx="3">
                  <c:v>Аренда земли</c:v>
                </c:pt>
                <c:pt idx="4">
                  <c:v>Аренда имущества</c:v>
                </c:pt>
                <c:pt idx="5">
                  <c:v>Продажа имущества</c:v>
                </c:pt>
                <c:pt idx="6">
                  <c:v>Продажа земли</c:v>
                </c:pt>
                <c:pt idx="7">
                  <c:v>НДФЛ</c:v>
                </c:pt>
                <c:pt idx="8">
                  <c:v>Прочие</c:v>
                </c:pt>
              </c:strCache>
            </c:strRef>
          </c:cat>
          <c:val>
            <c:numRef>
              <c:f>'факт 2012  без штрафов, госпошл'!$D$3:$D$11</c:f>
              <c:numCache>
                <c:formatCode>0.0</c:formatCode>
                <c:ptCount val="9"/>
                <c:pt idx="0">
                  <c:v>11.340290990595163</c:v>
                </c:pt>
                <c:pt idx="1">
                  <c:v>1.8019971005460187</c:v>
                </c:pt>
                <c:pt idx="2">
                  <c:v>10.655783713894754</c:v>
                </c:pt>
                <c:pt idx="3">
                  <c:v>4.5652367468048896</c:v>
                </c:pt>
                <c:pt idx="4">
                  <c:v>1.6468627636945021</c:v>
                </c:pt>
                <c:pt idx="5">
                  <c:v>8.6661350355851248</c:v>
                </c:pt>
                <c:pt idx="6">
                  <c:v>2.6350094551620153</c:v>
                </c:pt>
                <c:pt idx="7">
                  <c:v>54.430522463026094</c:v>
                </c:pt>
                <c:pt idx="8">
                  <c:v>4.2581617306914374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344666004852503E-2"/>
          <c:y val="0.11040268502402338"/>
          <c:w val="0.84370867394662263"/>
          <c:h val="0.82709740070033366"/>
        </c:manualLayout>
      </c:layout>
      <c:pie3DChart>
        <c:varyColors val="1"/>
        <c:ser>
          <c:idx val="0"/>
          <c:order val="0"/>
          <c:tx>
            <c:strRef>
              <c:f>'[Диаграмма.xlsx]Лист4  (2)'!$D$1</c:f>
              <c:strCache>
                <c:ptCount val="1"/>
                <c:pt idx="0">
                  <c:v>2010 год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9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7352462629600288"/>
                  <c:y val="5.28338865126097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22,1%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6716955284538294E-2"/>
                  <c:y val="-3.4977190034440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15,3%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711338525110143"/>
                  <c:y val="-0.121071617042550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57,5%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0822151033397734"/>
                  <c:y val="6.04221058771247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0496266543860754E-2"/>
                  <c:y val="2.565687145872686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3963972641032721"/>
                  <c:y val="-1.477891345406065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
</a:t>
                    </a:r>
                    <a:r>
                      <a:rPr lang="ru-RU" dirty="0" smtClean="0"/>
                      <a:t>1.0%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22534728613468771"/>
                  <c:y val="-7.3123616532530814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4826544409221881"/>
                  <c:y val="3.1865582246668335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0.1379273613525582"/>
                  <c:y val="7.0588445034787922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35762329355786004"/>
                  <c:y val="0.10088258198494418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'[Диаграмма.xlsx]Лист4  (2)'!$C$2:$C$7</c:f>
              <c:strCache>
                <c:ptCount val="6"/>
                <c:pt idx="0">
                  <c:v>Администрация</c:v>
                </c:pt>
                <c:pt idx="1">
                  <c:v>Управление имущественных отношений</c:v>
                </c:pt>
                <c:pt idx="2">
                  <c:v>Управление образования</c:v>
                </c:pt>
                <c:pt idx="3">
                  <c:v>Управление по работе с территориями</c:v>
                </c:pt>
                <c:pt idx="4">
                  <c:v>Управление культуры</c:v>
                </c:pt>
                <c:pt idx="5">
                  <c:v>Прочие</c:v>
                </c:pt>
              </c:strCache>
            </c:strRef>
          </c:cat>
          <c:val>
            <c:numRef>
              <c:f>'[Диаграмма.xlsx]Лист4  (2)'!$D$2:$D$7</c:f>
              <c:numCache>
                <c:formatCode>General</c:formatCode>
                <c:ptCount val="6"/>
                <c:pt idx="0" formatCode="0.0">
                  <c:v>1165653.8</c:v>
                </c:pt>
                <c:pt idx="1">
                  <c:v>227174</c:v>
                </c:pt>
                <c:pt idx="2">
                  <c:v>1294242.2</c:v>
                </c:pt>
                <c:pt idx="3">
                  <c:v>27340.6</c:v>
                </c:pt>
                <c:pt idx="4">
                  <c:v>184829.4</c:v>
                </c:pt>
                <c:pt idx="5">
                  <c:v>34988.9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</a:t>
            </a:r>
            <a:r>
              <a:rPr lang="ru-RU" sz="2400" dirty="0" err="1" smtClean="0"/>
              <a:t>Краснопар</a:t>
            </a:r>
            <a:r>
              <a:rPr lang="ru-RU" sz="2400" dirty="0" smtClean="0"/>
              <a:t>…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Краснопартизанского поселения за 201</a:t>
            </a:r>
            <a:r>
              <a:rPr lang="en-US" dirty="0" smtClean="0">
                <a:solidFill>
                  <a:srgbClr val="002846"/>
                </a:solidFill>
              </a:rPr>
              <a:t>4</a:t>
            </a:r>
            <a:r>
              <a:rPr lang="ru-RU" dirty="0" smtClean="0">
                <a:solidFill>
                  <a:srgbClr val="002846"/>
                </a:solidFill>
              </a:rPr>
              <a:t> 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Краснопартизанского сельского поселения за 2014 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63332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2014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2013 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1 313,0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2 120,6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588,9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526,6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724,1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594,0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4 431,8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4 819,8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5882,9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6 744,3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-138,1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+196,1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5472609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180.2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ЕУСН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Единый сельскохозяйственный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1387,6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Аренда земли до разграничения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Аренда земли после разграничения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Продажа земельных участков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Прочие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1 912,6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828675"/>
          <a:ext cx="9036496" cy="5840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5616" y="26064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Краснопартизанского сельского поселения за 2014 год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244408" y="116632"/>
            <a:ext cx="7920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980728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в разрезе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в 2014 году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100392" y="116632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201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642918"/>
          <a:ext cx="8749637" cy="5033175"/>
        </p:xfrm>
        <a:graphic>
          <a:graphicData uri="http://schemas.openxmlformats.org/drawingml/2006/table">
            <a:tbl>
              <a:tblPr/>
              <a:tblGrid>
                <a:gridCol w="4558635"/>
                <a:gridCol w="1249948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3 881,4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3 879,7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безопасность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1029,8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1 029,6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6 748,3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6 744,3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4233</TotalTime>
  <Words>361</Words>
  <Application>Microsoft Office PowerPoint</Application>
  <PresentationFormat>Экран (4:3)</PresentationFormat>
  <Paragraphs>180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Администрация Краснопар…</vt:lpstr>
      <vt:lpstr>Основные параметры исполнения бюджета  Краснопартизанского сельского поселения за 2014 год</vt:lpstr>
      <vt:lpstr>Поступления собственных доходов  в 2014 году </vt:lpstr>
      <vt:lpstr>Слайд 4</vt:lpstr>
      <vt:lpstr>Слайд 5</vt:lpstr>
      <vt:lpstr>Слайд 6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Финансовое управление администрации УГО</dc:creator>
  <cp:lastModifiedBy>FIN</cp:lastModifiedBy>
  <cp:revision>565</cp:revision>
  <dcterms:created xsi:type="dcterms:W3CDTF">2011-04-10T22:26:27Z</dcterms:created>
  <dcterms:modified xsi:type="dcterms:W3CDTF">2015-03-17T07:24:39Z</dcterms:modified>
</cp:coreProperties>
</file>