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8" r:id="rId2"/>
    <p:sldId id="272" r:id="rId3"/>
    <p:sldId id="260" r:id="rId4"/>
    <p:sldId id="264" r:id="rId5"/>
    <p:sldId id="265" r:id="rId6"/>
    <p:sldId id="262" r:id="rId7"/>
    <p:sldId id="268" r:id="rId8"/>
    <p:sldId id="275" r:id="rId9"/>
    <p:sldId id="277" r:id="rId10"/>
    <p:sldId id="286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5BEFF"/>
    <a:srgbClr val="0091C4"/>
    <a:srgbClr val="004D86"/>
    <a:srgbClr val="004274"/>
    <a:srgbClr val="003399"/>
    <a:srgbClr val="19C3FF"/>
    <a:srgbClr val="FFCC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5B0"/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Lbls>
            <c:dLbl>
              <c:idx val="0"/>
              <c:layout>
                <c:manualLayout>
                  <c:x val="7.132045834291242E-3"/>
                  <c:y val="0.17615327743295051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7967,8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6.9006359029414903E-3"/>
                  <c:y val="0.50627883193582379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3739,2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2721622789987055E-3"/>
                  <c:y val="0.28083500827880536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3608,0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 rot="-2640000"/>
              <a:lstStyle/>
              <a:p>
                <a:pPr>
                  <a:defRPr>
                    <a:solidFill>
                      <a:schemeClr val="tx2">
                        <a:lumMod val="10000"/>
                        <a:lumOff val="9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8685</c:v>
                </c:pt>
                <c:pt idx="1">
                  <c:v>3744.9</c:v>
                </c:pt>
                <c:pt idx="2">
                  <c:v>3473.4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Lbls>
            <c:dLbl>
              <c:idx val="0"/>
              <c:layout>
                <c:manualLayout>
                  <c:x val="6.9849224673606564E-3"/>
                  <c:y val="0.382330284489858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7967,8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22361431788109E-2"/>
                  <c:y val="0.424499065867416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3739,2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9849224673606148E-3"/>
                  <c:y val="0.3429727552041371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3330,6</a:t>
                    </a:r>
                    <a:endParaRPr lang="en-US" dirty="0"/>
                  </a:p>
                </c:rich>
              </c:tx>
              <c:showVal val="1"/>
            </c:dLbl>
            <c:txPr>
              <a:bodyPr rot="-2640000"/>
              <a:lstStyle/>
              <a:p>
                <a:pPr>
                  <a:defRPr sz="2000" b="1">
                    <a:solidFill>
                      <a:schemeClr val="tx2">
                        <a:lumMod val="10000"/>
                        <a:lumOff val="9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8685</c:v>
                </c:pt>
                <c:pt idx="1">
                  <c:v>3744.9</c:v>
                </c:pt>
                <c:pt idx="2">
                  <c:v>3473.4</c:v>
                </c:pt>
              </c:numCache>
            </c:numRef>
          </c:val>
        </c:ser>
        <c:gapWidth val="80"/>
        <c:gapDepth val="222"/>
        <c:shape val="box"/>
        <c:axId val="83151488"/>
        <c:axId val="83202432"/>
        <c:axId val="0"/>
      </c:bar3DChart>
      <c:catAx>
        <c:axId val="83151488"/>
        <c:scaling>
          <c:orientation val="minMax"/>
        </c:scaling>
        <c:delete val="1"/>
        <c:axPos val="b"/>
        <c:numFmt formatCode="General" sourceLinked="1"/>
        <c:tickLblPos val="nextTo"/>
        <c:crossAx val="83202432"/>
        <c:crosses val="autoZero"/>
        <c:auto val="1"/>
        <c:lblAlgn val="ctr"/>
        <c:lblOffset val="100"/>
      </c:catAx>
      <c:valAx>
        <c:axId val="832024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3151488"/>
        <c:crosses val="autoZero"/>
        <c:crossBetween val="between"/>
        <c:majorUnit val="5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9769969869873082E-2"/>
          <c:y val="0"/>
          <c:w val="0.9004442882414776"/>
          <c:h val="0.971049145200682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explosion val="9"/>
          <c:dPt>
            <c:idx val="0"/>
            <c:spPr>
              <a:solidFill>
                <a:srgbClr val="0070C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4553.3</c:v>
                </c:pt>
                <c:pt idx="1">
                  <c:v>7075</c:v>
                </c:pt>
              </c:numCache>
            </c:numRef>
          </c:val>
        </c:ser>
        <c:firstSliceAng val="3"/>
      </c:pieChart>
      <c:spPr>
        <a:noFill/>
        <a:ln w="25396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489276686152094"/>
          <c:y val="6.9901584085748425E-2"/>
          <c:w val="0.84967124153654461"/>
          <c:h val="0.868436745508136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Pt>
            <c:idx val="0"/>
            <c:spPr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rgbClr val="0070C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902,0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942,0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007,4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1185.0999999999999</c:v>
                </c:pt>
                <c:pt idx="1">
                  <c:v>1303.0999999999999</c:v>
                </c:pt>
                <c:pt idx="2">
                  <c:v>1285.7</c:v>
                </c:pt>
              </c:numCache>
            </c:numRef>
          </c:val>
          <c:shape val="cone"/>
        </c:ser>
        <c:gapWidth val="72"/>
        <c:gapDepth val="136"/>
        <c:shape val="box"/>
        <c:axId val="83260160"/>
        <c:axId val="83261696"/>
        <c:axId val="0"/>
      </c:bar3DChart>
      <c:catAx>
        <c:axId val="83260160"/>
        <c:scaling>
          <c:orientation val="minMax"/>
        </c:scaling>
        <c:delete val="1"/>
        <c:axPos val="b"/>
        <c:numFmt formatCode="General" sourceLinked="1"/>
        <c:tickLblPos val="nextTo"/>
        <c:crossAx val="83261696"/>
        <c:crosses val="autoZero"/>
        <c:auto val="1"/>
        <c:lblAlgn val="ctr"/>
        <c:lblOffset val="100"/>
      </c:catAx>
      <c:valAx>
        <c:axId val="83261696"/>
        <c:scaling>
          <c:orientation val="minMax"/>
          <c:max val="8500"/>
          <c:min val="5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396" b="1" i="0"/>
            </a:pPr>
            <a:endParaRPr lang="ru-RU"/>
          </a:p>
        </c:txPr>
        <c:crossAx val="83260160"/>
        <c:crosses val="autoZero"/>
        <c:crossBetween val="between"/>
        <c:majorUnit val="500"/>
        <c:minorUnit val="200"/>
      </c:valAx>
      <c:spPr>
        <a:noFill/>
        <a:ln w="25370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08965089969716"/>
          <c:y val="0"/>
          <c:w val="0.83489744012434364"/>
          <c:h val="0.919600018758216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711</c:v>
                </c:pt>
                <c:pt idx="1">
                  <c:v>722.5</c:v>
                </c:pt>
                <c:pt idx="2">
                  <c:v>739</c:v>
                </c:pt>
              </c:numCache>
            </c:numRef>
          </c:val>
          <c:shape val="cone"/>
        </c:ser>
        <c:gapWidth val="76"/>
        <c:gapDepth val="326"/>
        <c:shape val="box"/>
        <c:axId val="126877696"/>
        <c:axId val="126879232"/>
        <c:axId val="0"/>
      </c:bar3DChart>
      <c:catAx>
        <c:axId val="126877696"/>
        <c:scaling>
          <c:orientation val="minMax"/>
        </c:scaling>
        <c:delete val="1"/>
        <c:axPos val="b"/>
        <c:tickLblPos val="nextTo"/>
        <c:crossAx val="126879232"/>
        <c:crosses val="autoZero"/>
        <c:auto val="1"/>
        <c:lblAlgn val="ctr"/>
        <c:lblOffset val="100"/>
      </c:catAx>
      <c:valAx>
        <c:axId val="126879232"/>
        <c:scaling>
          <c:orientation val="minMax"/>
          <c:max val="800"/>
          <c:min val="500"/>
        </c:scaling>
        <c:delete val="1"/>
        <c:axPos val="l"/>
        <c:majorGridlines/>
        <c:numFmt formatCode="General" sourceLinked="1"/>
        <c:tickLblPos val="nextTo"/>
        <c:crossAx val="126877696"/>
        <c:crosses val="autoZero"/>
        <c:crossBetween val="between"/>
        <c:majorUnit val="100"/>
      </c:valAx>
      <c:spPr>
        <a:noFill/>
        <a:ln w="25364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3.2169848469701216E-2"/>
          <c:y val="4.5246450393747105E-2"/>
          <c:w val="0.92181718053867279"/>
          <c:h val="0.851143557767957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728</c:v>
                </c:pt>
                <c:pt idx="1">
                  <c:v>825</c:v>
                </c:pt>
                <c:pt idx="2">
                  <c:v>703</c:v>
                </c:pt>
              </c:numCache>
            </c:numRef>
          </c:val>
          <c:shape val="cone"/>
        </c:ser>
        <c:gapWidth val="76"/>
        <c:gapDepth val="326"/>
        <c:shape val="box"/>
        <c:axId val="126881152"/>
        <c:axId val="129233664"/>
        <c:axId val="0"/>
      </c:bar3DChart>
      <c:catAx>
        <c:axId val="126881152"/>
        <c:scaling>
          <c:orientation val="minMax"/>
        </c:scaling>
        <c:delete val="1"/>
        <c:axPos val="b"/>
        <c:tickLblPos val="nextTo"/>
        <c:crossAx val="129233664"/>
        <c:crosses val="autoZero"/>
        <c:auto val="1"/>
        <c:lblAlgn val="ctr"/>
        <c:lblOffset val="100"/>
      </c:catAx>
      <c:valAx>
        <c:axId val="129233664"/>
        <c:scaling>
          <c:orientation val="minMax"/>
          <c:max val="850"/>
          <c:min val="300"/>
        </c:scaling>
        <c:delete val="1"/>
        <c:axPos val="l"/>
        <c:majorGridlines/>
        <c:numFmt formatCode="General" sourceLinked="1"/>
        <c:tickLblPos val="nextTo"/>
        <c:crossAx val="126881152"/>
        <c:crosses val="autoZero"/>
        <c:crossBetween val="between"/>
        <c:majorUnit val="150"/>
        <c:minorUnit val="30"/>
      </c:val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1841771531901712E-2"/>
          <c:y val="4.5246450393747105E-2"/>
          <c:w val="0.90214537988440779"/>
          <c:h val="0.851143557767957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812.3</c:v>
                </c:pt>
                <c:pt idx="1">
                  <c:v>795.4</c:v>
                </c:pt>
                <c:pt idx="2">
                  <c:v>825.1</c:v>
                </c:pt>
              </c:numCache>
            </c:numRef>
          </c:val>
          <c:shape val="cone"/>
        </c:ser>
        <c:gapWidth val="76"/>
        <c:gapDepth val="326"/>
        <c:shape val="box"/>
        <c:axId val="129524864"/>
        <c:axId val="129496192"/>
        <c:axId val="0"/>
      </c:bar3DChart>
      <c:catAx>
        <c:axId val="129524864"/>
        <c:scaling>
          <c:orientation val="minMax"/>
        </c:scaling>
        <c:delete val="1"/>
        <c:axPos val="b"/>
        <c:tickLblPos val="nextTo"/>
        <c:crossAx val="129496192"/>
        <c:crosses val="autoZero"/>
        <c:auto val="1"/>
        <c:lblAlgn val="ctr"/>
        <c:lblOffset val="100"/>
      </c:catAx>
      <c:valAx>
        <c:axId val="129496192"/>
        <c:scaling>
          <c:orientation val="minMax"/>
          <c:max val="830"/>
          <c:min val="750"/>
        </c:scaling>
        <c:delete val="1"/>
        <c:axPos val="l"/>
        <c:majorGridlines/>
        <c:numFmt formatCode="General" sourceLinked="1"/>
        <c:tickLblPos val="nextTo"/>
        <c:crossAx val="129524864"/>
        <c:crosses val="autoZero"/>
        <c:crossBetween val="between"/>
        <c:majorUnit val="20"/>
        <c:minorUnit val="5"/>
      </c:valAx>
      <c:spPr>
        <a:noFill/>
        <a:ln w="25377">
          <a:noFill/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5AA35-1046-447D-A188-E86272F299F2}" type="doc">
      <dgm:prSet loTypeId="urn:microsoft.com/office/officeart/2005/8/layout/default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4F7CED8-85F6-4CF1-BF9E-A0D71CF71FF8}">
      <dgm:prSet phldrT="[Текст]"/>
      <dgm:spPr>
        <a:gradFill rotWithShape="0">
          <a:gsLst>
            <a:gs pos="0">
              <a:srgbClr val="893BC3"/>
            </a:gs>
            <a:gs pos="76000">
              <a:srgbClr val="C977DF"/>
            </a:gs>
            <a:gs pos="100000">
              <a:srgbClr val="E9A5E6"/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tx2">
                  <a:lumMod val="10000"/>
                  <a:lumOff val="90000"/>
                </a:schemeClr>
              </a:solidFill>
            </a:rPr>
            <a:t>дотация</a:t>
          </a:r>
          <a:endParaRPr lang="ru-RU" b="1" dirty="0"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4B0D5136-BE93-4192-9F48-559D51E57806}" type="parTrans" cxnId="{CD7D0654-64CE-4EFE-B20F-635BDD1EF16C}">
      <dgm:prSet/>
      <dgm:spPr/>
      <dgm:t>
        <a:bodyPr/>
        <a:lstStyle/>
        <a:p>
          <a:endParaRPr lang="ru-RU"/>
        </a:p>
      </dgm:t>
    </dgm:pt>
    <dgm:pt modelId="{C9CCEB0E-32AC-4D9C-A717-404D58FDD1DF}" type="sibTrans" cxnId="{CD7D0654-64CE-4EFE-B20F-635BDD1EF16C}">
      <dgm:prSet/>
      <dgm:spPr/>
      <dgm:t>
        <a:bodyPr/>
        <a:lstStyle/>
        <a:p>
          <a:endParaRPr lang="ru-RU"/>
        </a:p>
      </dgm:t>
    </dgm:pt>
    <dgm:pt modelId="{D0EF626C-6DAC-4436-8337-8B6F4EFB14FE}">
      <dgm:prSet phldrT="[Текст]"/>
      <dgm:spPr>
        <a:gradFill rotWithShape="0">
          <a:gsLst>
            <a:gs pos="0">
              <a:srgbClr val="FFC000"/>
            </a:gs>
            <a:gs pos="76000">
              <a:srgbClr val="DDE878"/>
            </a:gs>
            <a:gs pos="100000">
              <a:srgbClr val="FFFF99"/>
            </a:gs>
          </a:gsLst>
        </a:gradFill>
      </dgm:spPr>
      <dgm:t>
        <a:bodyPr/>
        <a:lstStyle/>
        <a:p>
          <a:r>
            <a:rPr lang="ru-RU" b="1" cap="none" spc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субвенции</a:t>
          </a:r>
          <a:endParaRPr lang="ru-RU" b="1" cap="none" spc="0" dirty="0">
            <a:ln w="1905"/>
            <a:solidFill>
              <a:schemeClr val="accent2">
                <a:lumMod val="7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780F2F4-C0E1-413E-B58B-85342782C261}" type="parTrans" cxnId="{2311D17F-7C25-4ADB-B181-445A2FFDF4A5}">
      <dgm:prSet/>
      <dgm:spPr/>
      <dgm:t>
        <a:bodyPr/>
        <a:lstStyle/>
        <a:p>
          <a:endParaRPr lang="ru-RU"/>
        </a:p>
      </dgm:t>
    </dgm:pt>
    <dgm:pt modelId="{C14DFA3F-2F92-446A-9F88-0AFA1A4A7F5D}" type="sibTrans" cxnId="{2311D17F-7C25-4ADB-B181-445A2FFDF4A5}">
      <dgm:prSet/>
      <dgm:spPr/>
      <dgm:t>
        <a:bodyPr/>
        <a:lstStyle/>
        <a:p>
          <a:endParaRPr lang="ru-RU"/>
        </a:p>
      </dgm:t>
    </dgm:pt>
    <dgm:pt modelId="{96DA20B1-002C-485A-B28B-845DB5DA44E8}">
      <dgm:prSet phldrT="[Текст]"/>
      <dgm:spPr>
        <a:gradFill rotWithShape="0">
          <a:gsLst>
            <a:gs pos="0">
              <a:srgbClr val="4039D3"/>
            </a:gs>
            <a:gs pos="76000">
              <a:srgbClr val="7A7CDC"/>
            </a:gs>
            <a:gs pos="100000">
              <a:srgbClr val="9292EA"/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tx2">
                  <a:lumMod val="10000"/>
                  <a:lumOff val="90000"/>
                </a:schemeClr>
              </a:solidFill>
            </a:rPr>
            <a:t>Иные межбюджетные трансферты</a:t>
          </a:r>
          <a:endParaRPr lang="ru-RU" b="1" dirty="0"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E7AA7502-C27A-4915-8B24-DDBE0EAE12CE}" type="sibTrans" cxnId="{9311E259-89A8-4FDF-A6FB-19BC0BF0F0CA}">
      <dgm:prSet/>
      <dgm:spPr/>
      <dgm:t>
        <a:bodyPr/>
        <a:lstStyle/>
        <a:p>
          <a:endParaRPr lang="ru-RU"/>
        </a:p>
      </dgm:t>
    </dgm:pt>
    <dgm:pt modelId="{936713FC-4922-4537-AD14-8FA78F080C6C}" type="parTrans" cxnId="{9311E259-89A8-4FDF-A6FB-19BC0BF0F0CA}">
      <dgm:prSet/>
      <dgm:spPr/>
      <dgm:t>
        <a:bodyPr/>
        <a:lstStyle/>
        <a:p>
          <a:endParaRPr lang="ru-RU"/>
        </a:p>
      </dgm:t>
    </dgm:pt>
    <dgm:pt modelId="{DB8635AC-058E-45E4-A21B-7EDD5B84861B}" type="pres">
      <dgm:prSet presAssocID="{7B55AA35-1046-447D-A188-E86272F299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0B5E40-283E-4777-A232-8C6EFF6F742E}" type="pres">
      <dgm:prSet presAssocID="{14F7CED8-85F6-4CF1-BF9E-A0D71CF71FF8}" presName="node" presStyleLbl="node1" presStyleIdx="0" presStyleCnt="3" custScaleX="248051" custScaleY="59608" custLinFactNeighborX="502" custLinFactNeighborY="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7ED94-01EA-4103-B707-26C0795A20EF}" type="pres">
      <dgm:prSet presAssocID="{C9CCEB0E-32AC-4D9C-A717-404D58FDD1DF}" presName="sibTrans" presStyleCnt="0"/>
      <dgm:spPr/>
      <dgm:t>
        <a:bodyPr/>
        <a:lstStyle/>
        <a:p>
          <a:endParaRPr lang="ru-RU"/>
        </a:p>
      </dgm:t>
    </dgm:pt>
    <dgm:pt modelId="{3F9FFD33-B948-4295-8ADB-C57FBCDFB18E}" type="pres">
      <dgm:prSet presAssocID="{96DA20B1-002C-485A-B28B-845DB5DA44E8}" presName="node" presStyleLbl="node1" presStyleIdx="1" presStyleCnt="3" custScaleX="248051" custScaleY="122183" custLinFactNeighborX="-2435" custLinFactNeighborY="84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62312-A7D1-4335-A738-E8F35114090D}" type="pres">
      <dgm:prSet presAssocID="{E7AA7502-C27A-4915-8B24-DDBE0EAE12CE}" presName="sibTrans" presStyleCnt="0"/>
      <dgm:spPr/>
      <dgm:t>
        <a:bodyPr/>
        <a:lstStyle/>
        <a:p>
          <a:endParaRPr lang="ru-RU"/>
        </a:p>
      </dgm:t>
    </dgm:pt>
    <dgm:pt modelId="{73DA5B8D-8D94-46C3-84B5-C1E76FBFCB11}" type="pres">
      <dgm:prSet presAssocID="{D0EF626C-6DAC-4436-8337-8B6F4EFB14FE}" presName="node" presStyleLbl="node1" presStyleIdx="2" presStyleCnt="3" custScaleX="248051" custScaleY="69591" custLinFactY="-42358" custLinFactNeighborX="-24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7D0654-64CE-4EFE-B20F-635BDD1EF16C}" srcId="{7B55AA35-1046-447D-A188-E86272F299F2}" destId="{14F7CED8-85F6-4CF1-BF9E-A0D71CF71FF8}" srcOrd="0" destOrd="0" parTransId="{4B0D5136-BE93-4192-9F48-559D51E57806}" sibTransId="{C9CCEB0E-32AC-4D9C-A717-404D58FDD1DF}"/>
    <dgm:cxn modelId="{8EE28C43-10D8-4300-B625-5ED05F2150FF}" type="presOf" srcId="{7B55AA35-1046-447D-A188-E86272F299F2}" destId="{DB8635AC-058E-45E4-A21B-7EDD5B84861B}" srcOrd="0" destOrd="0" presId="urn:microsoft.com/office/officeart/2005/8/layout/default#1"/>
    <dgm:cxn modelId="{2311D17F-7C25-4ADB-B181-445A2FFDF4A5}" srcId="{7B55AA35-1046-447D-A188-E86272F299F2}" destId="{D0EF626C-6DAC-4436-8337-8B6F4EFB14FE}" srcOrd="2" destOrd="0" parTransId="{8780F2F4-C0E1-413E-B58B-85342782C261}" sibTransId="{C14DFA3F-2F92-446A-9F88-0AFA1A4A7F5D}"/>
    <dgm:cxn modelId="{021F9525-765A-44A8-87F0-18B740FECA8E}" type="presOf" srcId="{D0EF626C-6DAC-4436-8337-8B6F4EFB14FE}" destId="{73DA5B8D-8D94-46C3-84B5-C1E76FBFCB11}" srcOrd="0" destOrd="0" presId="urn:microsoft.com/office/officeart/2005/8/layout/default#1"/>
    <dgm:cxn modelId="{9311E259-89A8-4FDF-A6FB-19BC0BF0F0CA}" srcId="{7B55AA35-1046-447D-A188-E86272F299F2}" destId="{96DA20B1-002C-485A-B28B-845DB5DA44E8}" srcOrd="1" destOrd="0" parTransId="{936713FC-4922-4537-AD14-8FA78F080C6C}" sibTransId="{E7AA7502-C27A-4915-8B24-DDBE0EAE12CE}"/>
    <dgm:cxn modelId="{0EABC370-E5B3-4134-9382-C4E079587147}" type="presOf" srcId="{96DA20B1-002C-485A-B28B-845DB5DA44E8}" destId="{3F9FFD33-B948-4295-8ADB-C57FBCDFB18E}" srcOrd="0" destOrd="0" presId="urn:microsoft.com/office/officeart/2005/8/layout/default#1"/>
    <dgm:cxn modelId="{3E1ACB62-C3AE-400C-832C-E88AEC437757}" type="presOf" srcId="{14F7CED8-85F6-4CF1-BF9E-A0D71CF71FF8}" destId="{190B5E40-283E-4777-A232-8C6EFF6F742E}" srcOrd="0" destOrd="0" presId="urn:microsoft.com/office/officeart/2005/8/layout/default#1"/>
    <dgm:cxn modelId="{BE030C87-2AF0-4E7B-86A0-BB123E5E79FD}" type="presParOf" srcId="{DB8635AC-058E-45E4-A21B-7EDD5B84861B}" destId="{190B5E40-283E-4777-A232-8C6EFF6F742E}" srcOrd="0" destOrd="0" presId="urn:microsoft.com/office/officeart/2005/8/layout/default#1"/>
    <dgm:cxn modelId="{2AF1FB3A-44E8-4B20-9192-B19F8C5AD8F4}" type="presParOf" srcId="{DB8635AC-058E-45E4-A21B-7EDD5B84861B}" destId="{2877ED94-01EA-4103-B707-26C0795A20EF}" srcOrd="1" destOrd="0" presId="urn:microsoft.com/office/officeart/2005/8/layout/default#1"/>
    <dgm:cxn modelId="{CB39AA05-95F0-47FE-8A4D-9DCE698576B8}" type="presParOf" srcId="{DB8635AC-058E-45E4-A21B-7EDD5B84861B}" destId="{3F9FFD33-B948-4295-8ADB-C57FBCDFB18E}" srcOrd="2" destOrd="0" presId="urn:microsoft.com/office/officeart/2005/8/layout/default#1"/>
    <dgm:cxn modelId="{7F0784F6-3BDC-44AA-894F-006058C4AA1A}" type="presParOf" srcId="{DB8635AC-058E-45E4-A21B-7EDD5B84861B}" destId="{89162312-A7D1-4335-A738-E8F35114090D}" srcOrd="3" destOrd="0" presId="urn:microsoft.com/office/officeart/2005/8/layout/default#1"/>
    <dgm:cxn modelId="{36BC6E6C-0363-4EE8-860A-30AFC92E83F3}" type="presParOf" srcId="{DB8635AC-058E-45E4-A21B-7EDD5B84861B}" destId="{73DA5B8D-8D94-46C3-84B5-C1E76FBFCB11}" srcOrd="4" destOrd="0" presId="urn:microsoft.com/office/officeart/2005/8/layout/default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0.15228</cdr:x>
      <cdr:y>0</cdr:y>
    </cdr:from>
    <cdr:to>
      <cdr:x>0.3305</cdr:x>
      <cdr:y>0.1594</cdr:y>
    </cdr:to>
    <cdr:grpSp>
      <cdr:nvGrpSpPr>
        <cdr:cNvPr id="17" name="Группа 16"/>
        <cdr:cNvGrpSpPr/>
      </cdr:nvGrpSpPr>
      <cdr:grpSpPr>
        <a:xfrm xmlns:a="http://schemas.openxmlformats.org/drawingml/2006/main">
          <a:off x="1107503" y="0"/>
          <a:ext cx="1296160" cy="720099"/>
          <a:chOff x="1121542" y="648423"/>
          <a:chExt cx="1296144" cy="720079"/>
        </a:xfrm>
      </cdr:grpSpPr>
      <cdr:sp macro="" textlink="">
        <cdr:nvSpPr>
          <cdr:cNvPr id="15" name="Скругленная прямоугольная выноска 14"/>
          <cdr:cNvSpPr/>
        </cdr:nvSpPr>
        <cdr:spPr>
          <a:xfrm xmlns:a="http://schemas.openxmlformats.org/drawingml/2006/main">
            <a:off x="1224136" y="651882"/>
            <a:ext cx="1152128" cy="671922"/>
          </a:xfrm>
          <a:prstGeom xmlns:a="http://schemas.openxmlformats.org/drawingml/2006/main" prst="wedgeRoundRectCallout">
            <a:avLst>
              <a:gd name="adj1" fmla="val -19072"/>
              <a:gd name="adj2" fmla="val 97945"/>
              <a:gd name="adj3" fmla="val 16667"/>
            </a:avLst>
          </a:prstGeom>
          <a:solidFill xmlns:a="http://schemas.openxmlformats.org/drawingml/2006/main">
            <a:schemeClr val="accent1">
              <a:lumMod val="60000"/>
              <a:lumOff val="40000"/>
            </a:schemeClr>
          </a:solidFill>
          <a:ln xmlns:a="http://schemas.openxmlformats.org/drawingml/2006/main">
            <a:noFill/>
          </a:ln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27000" h="127000"/>
            <a:bevelB w="127000" h="127000"/>
          </a:sp3d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ru-RU" sz="1200" dirty="0"/>
          </a:p>
        </cdr:txBody>
      </cdr:sp>
      <cdr:sp macro="" textlink="">
        <cdr:nvSpPr>
          <cdr:cNvPr id="16" name="TextBox 15"/>
          <cdr:cNvSpPr txBox="1"/>
        </cdr:nvSpPr>
        <cdr:spPr>
          <a:xfrm xmlns:a="http://schemas.openxmlformats.org/drawingml/2006/main">
            <a:off x="1121542" y="648423"/>
            <a:ext cx="1296144" cy="72007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pPr algn="ctr"/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Дефицит</a:t>
            </a:r>
          </a:p>
          <a:p xmlns:a="http://schemas.openxmlformats.org/drawingml/2006/main">
            <a:pPr algn="ctr"/>
            <a:r>
              <a:rPr lang="ru-RU" sz="12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0 руб.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3EDA3B-3984-4AA7-8632-84FD1B16207A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024EBB-1EB2-4279-B2D3-CAE100F50C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4625A7-504A-4F08-BA5F-7DE6A195C251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0BBBF-E77C-4BB9-ACE1-AAB0216DE9DC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EF74-89F7-4300-BE65-7DBBC10E896A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0588-B74D-451C-B7E7-46ED5A35CD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6E0-F61A-4067-AF97-7846BABC6D63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13AD5-CF49-4CE9-99AE-53D8B737B1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EC11C-9C17-4DC1-A34A-987CEC888305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CF21-96A5-40DD-BDDA-FC89E90BC3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DC26-BEAD-4F0F-8EA7-5959EEE71472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01A5-E43D-42BA-882A-C8370A6D55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A5E5-DFFD-4F3E-8069-C30F27512C92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EE258-887E-4477-8B2F-6A72EFDDD1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E181-A26F-4510-898C-A9B71E786A64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DE34-DC80-45E0-865B-2ABFD211DC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65EF2-6A6A-4936-84BD-859CCD2E2A6A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8030-BB0F-4C4B-8697-DC1AD4D9E4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6D5B-7449-490A-9760-92DA049AD901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6CFBC-65EA-48A8-8F8E-C3E1C078F2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9CD6-E951-4FA6-BB1F-689BE6C0A044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4F24-139B-4306-B892-CF18681C83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2C47-C74D-4657-9E28-79C84F9D3F75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82C6-D11C-43CC-89B3-70F641182D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921B-F8D9-47A8-8AF1-BA38B8F7B049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E4FB-E049-4C9C-805B-BD45E74750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  <a:extLst>
              <a:ext uri="{BEBA8EAE-BF5A-486C-A8C5-ECC9F3942E4B}"/>
            </a:extLst>
          </a:blip>
          <a:srcRect/>
          <a:tile tx="0" ty="0" sx="30000" sy="1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BDFCF9-F300-4C9A-B50A-40D45D92B407}" type="datetimeFigureOut">
              <a:rPr lang="ru-RU"/>
              <a:pPr>
                <a:defRPr/>
              </a:pPr>
              <a:t>21.01.2020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BC19D887-CA03-4C31-9B46-1FE0EA1813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0" r:id="rId2"/>
    <p:sldLayoutId id="2147483808" r:id="rId3"/>
    <p:sldLayoutId id="2147483801" r:id="rId4"/>
    <p:sldLayoutId id="2147483809" r:id="rId5"/>
    <p:sldLayoutId id="2147483802" r:id="rId6"/>
    <p:sldLayoutId id="2147483803" r:id="rId7"/>
    <p:sldLayoutId id="2147483810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64896" cy="2332856"/>
          </a:xfrm>
        </p:spPr>
        <p:txBody>
          <a:bodyPr rtlCol="0">
            <a:scene3d>
              <a:camera prst="orthographicFront"/>
              <a:lightRig rig="soft" dir="t">
                <a:rot lat="0" lon="0" rev="10800000"/>
              </a:lightRig>
            </a:scene3d>
            <a:sp3d extrusionH="6350">
              <a:bevelT w="69850" h="6350"/>
              <a:bevelB w="31750"/>
              <a:contourClr>
                <a:srgbClr val="DDDDDD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О  бюджете  Краснопартизанского сельского поселения</a:t>
            </a:r>
            <a:b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на  2020 год  и  плановый  период </a:t>
            </a:r>
            <a:b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2021  и  2022  годов</a:t>
            </a:r>
            <a:endParaRPr lang="ru-RU" sz="3200" b="1" spc="150" dirty="0">
              <a:ln w="11430"/>
              <a:blipFill dpi="0" rotWithShape="1">
                <a:blip r:embed="rId2"/>
                <a:srcRect/>
                <a:tile tx="0" ty="0" sx="50000" sy="50000" flip="none" algn="tl"/>
              </a:blip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714884"/>
            <a:ext cx="6590473" cy="1752600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Администрация </a:t>
            </a:r>
            <a:r>
              <a:rPr lang="ru-RU" sz="2200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Краснопартизанского</a:t>
            </a:r>
            <a:r>
              <a:rPr lang="ru-RU" sz="2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сельского поселения</a:t>
            </a:r>
            <a:endParaRPr lang="ru-RU" sz="2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132138" y="6308725"/>
            <a:ext cx="3041650" cy="4222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15" descr="C:\Users\nvn\Desktop\Работа\Картинки\oms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8"/>
            <a:ext cx="788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952045" y="483206"/>
            <a:ext cx="6912769" cy="510159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7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Управление муниципальными финансами</a:t>
            </a:r>
          </a:p>
        </p:txBody>
      </p:sp>
      <p:graphicFrame>
        <p:nvGraphicFramePr>
          <p:cNvPr id="62" name="Диаграмма 1"/>
          <p:cNvGraphicFramePr>
            <a:graphicFrameLocks/>
          </p:cNvGraphicFramePr>
          <p:nvPr/>
        </p:nvGraphicFramePr>
        <p:xfrm>
          <a:off x="250825" y="1263650"/>
          <a:ext cx="3994150" cy="2649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5331" y="1608886"/>
            <a:ext cx="11721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A249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5521,4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A249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8584" y="1989291"/>
            <a:ext cx="11721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2497,0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37660" y="1367975"/>
            <a:ext cx="11721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2444,2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7177" name="TextBox 16"/>
          <p:cNvSpPr txBox="1">
            <a:spLocks noChangeArrowheads="1"/>
          </p:cNvSpPr>
          <p:nvPr/>
        </p:nvSpPr>
        <p:spPr bwMode="auto">
          <a:xfrm>
            <a:off x="106363" y="1333500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</a:rPr>
              <a:t>тыс. </a:t>
            </a:r>
            <a:r>
              <a:rPr lang="ru-RU" sz="1400" b="1" dirty="0">
                <a:latin typeface="Times New Roman" pitchFamily="18" charset="0"/>
              </a:rPr>
              <a:t>руб.</a:t>
            </a:r>
          </a:p>
        </p:txBody>
      </p:sp>
      <p:sp>
        <p:nvSpPr>
          <p:cNvPr id="48" name="Подзаголовок 2"/>
          <p:cNvSpPr txBox="1">
            <a:spLocks/>
          </p:cNvSpPr>
          <p:nvPr/>
        </p:nvSpPr>
        <p:spPr>
          <a:xfrm>
            <a:off x="1009218" y="912132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финансирования</a:t>
            </a:r>
          </a:p>
        </p:txBody>
      </p:sp>
      <p:grpSp>
        <p:nvGrpSpPr>
          <p:cNvPr id="7181" name="Группа 17"/>
          <p:cNvGrpSpPr>
            <a:grpSpLocks/>
          </p:cNvGrpSpPr>
          <p:nvPr/>
        </p:nvGrpSpPr>
        <p:grpSpPr bwMode="auto">
          <a:xfrm>
            <a:off x="5500694" y="2143116"/>
            <a:ext cx="3098794" cy="584775"/>
            <a:chOff x="5075698" y="2157631"/>
            <a:chExt cx="3323317" cy="785800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5123362" y="2193905"/>
              <a:ext cx="3275653" cy="738095"/>
            </a:xfrm>
            <a:prstGeom prst="roundRect">
              <a:avLst/>
            </a:prstGeom>
            <a:solidFill>
              <a:srgbClr val="005DA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75698" y="2157631"/>
              <a:ext cx="3183710" cy="7858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  <a:latin typeface="+mn-lt"/>
                  <a:cs typeface="+mn-cs"/>
                </a:rPr>
                <a:t>Функционирование местных администраций</a:t>
              </a:r>
              <a:endPara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9" name="TextBox 58"/>
          <p:cNvSpPr txBox="1"/>
          <p:nvPr/>
        </p:nvSpPr>
        <p:spPr bwMode="auto">
          <a:xfrm>
            <a:off x="4532313" y="2886658"/>
            <a:ext cx="109061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grpSp>
        <p:nvGrpSpPr>
          <p:cNvPr id="7185" name="Группа 78"/>
          <p:cNvGrpSpPr>
            <a:grpSpLocks/>
          </p:cNvGrpSpPr>
          <p:nvPr/>
        </p:nvGrpSpPr>
        <p:grpSpPr bwMode="auto">
          <a:xfrm>
            <a:off x="4000497" y="1643050"/>
            <a:ext cx="1612904" cy="1130313"/>
            <a:chOff x="4093520" y="1367350"/>
            <a:chExt cx="1068269" cy="659943"/>
          </a:xfrm>
        </p:grpSpPr>
        <p:sp>
          <p:nvSpPr>
            <p:cNvPr id="80" name="Овал 79"/>
            <p:cNvSpPr/>
            <p:nvPr/>
          </p:nvSpPr>
          <p:spPr>
            <a:xfrm>
              <a:off x="4211958" y="1367350"/>
              <a:ext cx="762025" cy="659943"/>
            </a:xfrm>
            <a:prstGeom prst="ellipse">
              <a:avLst/>
            </a:prstGeom>
            <a:solidFill>
              <a:srgbClr val="3FAD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93520" y="1421873"/>
              <a:ext cx="1068269" cy="2336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5521,4</a:t>
              </a:r>
              <a:r>
                <a:rPr lang="ru-RU" sz="11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ыс </a:t>
              </a:r>
              <a:r>
                <a:rPr lang="ru-RU" sz="11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</a:p>
          </p:txBody>
        </p:sp>
      </p:grpSp>
      <p:sp>
        <p:nvSpPr>
          <p:cNvPr id="109" name="Прямоугольник 108"/>
          <p:cNvSpPr/>
          <p:nvPr/>
        </p:nvSpPr>
        <p:spPr>
          <a:xfrm>
            <a:off x="1013802" y="3620359"/>
            <a:ext cx="6463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endParaRPr lang="ru-RU" sz="10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902622" y="3604971"/>
            <a:ext cx="6463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2021 </a:t>
            </a:r>
            <a:endParaRPr lang="ru-RU" sz="10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808806" y="3604971"/>
            <a:ext cx="6463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2022 </a:t>
            </a:r>
            <a:endParaRPr lang="ru-RU" sz="10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6" name="Подзаголовок 2"/>
          <p:cNvSpPr txBox="1">
            <a:spLocks/>
          </p:cNvSpPr>
          <p:nvPr/>
        </p:nvSpPr>
        <p:spPr>
          <a:xfrm>
            <a:off x="1097327" y="3758860"/>
            <a:ext cx="6912769" cy="510159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2" name="Подзаголовок 2"/>
          <p:cNvSpPr txBox="1">
            <a:spLocks/>
          </p:cNvSpPr>
          <p:nvPr/>
        </p:nvSpPr>
        <p:spPr>
          <a:xfrm>
            <a:off x="5962748" y="4113978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1400" smtClean="0"/>
              <a:t>Администрация Краснопартизанского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8143" y="5301208"/>
            <a:ext cx="4771577" cy="1317809"/>
          </a:xfrm>
          <a:prstGeom prst="roundRect">
            <a:avLst/>
          </a:prstGeom>
          <a:solidFill>
            <a:srgbClr val="AFDC7E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195984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Перечень муниципальных программ</a:t>
            </a:r>
          </a:p>
        </p:txBody>
      </p: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0" y="884238"/>
            <a:ext cx="4786314" cy="4225925"/>
            <a:chOff x="219" y="1386384"/>
            <a:chExt cx="4403246" cy="4226653"/>
          </a:xfrm>
        </p:grpSpPr>
        <p:grpSp>
          <p:nvGrpSpPr>
            <p:cNvPr id="14391" name="Группа 48"/>
            <p:cNvGrpSpPr>
              <a:grpSpLocks/>
            </p:cNvGrpSpPr>
            <p:nvPr/>
          </p:nvGrpSpPr>
          <p:grpSpPr bwMode="auto">
            <a:xfrm>
              <a:off x="229814" y="1386384"/>
              <a:ext cx="3766122" cy="962496"/>
              <a:chOff x="229814" y="1386384"/>
              <a:chExt cx="3766122" cy="962496"/>
            </a:xfrm>
          </p:grpSpPr>
          <p:sp>
            <p:nvSpPr>
              <p:cNvPr id="56" name="Блок-схема: альтернативный процесс 55"/>
              <p:cNvSpPr/>
              <p:nvPr/>
            </p:nvSpPr>
            <p:spPr>
              <a:xfrm>
                <a:off x="229814" y="1386384"/>
                <a:ext cx="3766122" cy="962496"/>
              </a:xfrm>
              <a:prstGeom prst="flowChartAlternateProcess">
                <a:avLst/>
              </a:prstGeom>
              <a:gradFill>
                <a:gsLst>
                  <a:gs pos="0">
                    <a:srgbClr val="FFC000"/>
                  </a:gs>
                  <a:gs pos="76000">
                    <a:srgbClr val="DEA900"/>
                  </a:gs>
                  <a:gs pos="100000">
                    <a:schemeClr val="accent3">
                      <a:hueOff val="0"/>
                      <a:satOff val="0"/>
                      <a:lumOff val="0"/>
                      <a:alphaOff val="0"/>
                      <a:shade val="93000"/>
                      <a:alpha val="100000"/>
                      <a:satMod val="100000"/>
                      <a:lumMod val="93000"/>
                    </a:schemeClr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6495" y="1394322"/>
                <a:ext cx="3484814" cy="30802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92" name="Группа 40"/>
            <p:cNvGrpSpPr>
              <a:grpSpLocks/>
            </p:cNvGrpSpPr>
            <p:nvPr/>
          </p:nvGrpSpPr>
          <p:grpSpPr bwMode="auto">
            <a:xfrm>
              <a:off x="263341" y="2380270"/>
              <a:ext cx="3766126" cy="648072"/>
              <a:chOff x="263341" y="2380270"/>
              <a:chExt cx="3766126" cy="648072"/>
            </a:xfrm>
          </p:grpSpPr>
          <p:sp>
            <p:nvSpPr>
              <p:cNvPr id="57" name="Блок-схема: альтернативный процесс 56"/>
              <p:cNvSpPr/>
              <p:nvPr/>
            </p:nvSpPr>
            <p:spPr>
              <a:xfrm>
                <a:off x="263341" y="2380270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80C13F"/>
                  </a:gs>
                  <a:gs pos="76000">
                    <a:srgbClr val="88DC88"/>
                  </a:gs>
                  <a:gs pos="100000">
                    <a:srgbClr val="7ACF73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63345" y="2420888"/>
                <a:ext cx="3766122" cy="3386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Социальная поддержка граждан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93" name="Группа 41"/>
            <p:cNvGrpSpPr>
              <a:grpSpLocks/>
            </p:cNvGrpSpPr>
            <p:nvPr/>
          </p:nvGrpSpPr>
          <p:grpSpPr bwMode="auto">
            <a:xfrm>
              <a:off x="219" y="3002730"/>
              <a:ext cx="4403246" cy="785953"/>
              <a:chOff x="219" y="3002730"/>
              <a:chExt cx="4403246" cy="785953"/>
            </a:xfrm>
          </p:grpSpPr>
          <p:sp>
            <p:nvSpPr>
              <p:cNvPr id="61" name="Блок-схема: альтернативный процесс 60"/>
              <p:cNvSpPr/>
              <p:nvPr/>
            </p:nvSpPr>
            <p:spPr>
              <a:xfrm>
                <a:off x="199765" y="3002730"/>
                <a:ext cx="3829702" cy="785953"/>
              </a:xfrm>
              <a:prstGeom prst="flowChartAlternateProcess">
                <a:avLst/>
              </a:prstGeom>
              <a:gradFill>
                <a:gsLst>
                  <a:gs pos="0">
                    <a:srgbClr val="73AE38"/>
                  </a:gs>
                  <a:gs pos="76000">
                    <a:srgbClr val="69C372"/>
                  </a:gs>
                  <a:gs pos="100000">
                    <a:srgbClr val="3D9D4D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19" y="3074180"/>
                <a:ext cx="4403246" cy="6464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Обеспечение качественными жилищно-коммунальными услугами населения Краснопартизанского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сельского поселения </a:t>
                </a:r>
                <a:endParaRPr lang="ru-RU" sz="1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 bwMode="auto">
            <a:xfrm>
              <a:off x="267285" y="3744151"/>
              <a:ext cx="376612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  <p:grpSp>
          <p:nvGrpSpPr>
            <p:cNvPr id="14395" name="Группа 44"/>
            <p:cNvGrpSpPr>
              <a:grpSpLocks/>
            </p:cNvGrpSpPr>
            <p:nvPr/>
          </p:nvGrpSpPr>
          <p:grpSpPr bwMode="auto">
            <a:xfrm>
              <a:off x="244593" y="4245063"/>
              <a:ext cx="3766122" cy="648072"/>
              <a:chOff x="244593" y="4245063"/>
              <a:chExt cx="3766122" cy="648072"/>
            </a:xfrm>
          </p:grpSpPr>
          <p:sp>
            <p:nvSpPr>
              <p:cNvPr id="67" name="Блок-схема: альтернативный процесс 66"/>
              <p:cNvSpPr/>
              <p:nvPr/>
            </p:nvSpPr>
            <p:spPr>
              <a:xfrm>
                <a:off x="244593" y="4245063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9EADD6"/>
                  </a:gs>
                  <a:gs pos="76000">
                    <a:srgbClr val="5C91CC"/>
                  </a:gs>
                  <a:gs pos="100000">
                    <a:srgbClr val="979DC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06382" y="4290124"/>
                <a:ext cx="3445538" cy="5847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Развитие физической </a:t>
                </a: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культуры и  </a:t>
                </a: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спорта </a:t>
                </a:r>
              </a:p>
            </p:txBody>
          </p:sp>
        </p:grpSp>
        <p:grpSp>
          <p:nvGrpSpPr>
            <p:cNvPr id="14396" name="Группа 47"/>
            <p:cNvGrpSpPr>
              <a:grpSpLocks/>
            </p:cNvGrpSpPr>
            <p:nvPr/>
          </p:nvGrpSpPr>
          <p:grpSpPr bwMode="auto">
            <a:xfrm>
              <a:off x="169631" y="4964965"/>
              <a:ext cx="3841084" cy="648072"/>
              <a:chOff x="169631" y="4964965"/>
              <a:chExt cx="3841084" cy="648072"/>
            </a:xfrm>
          </p:grpSpPr>
          <p:sp>
            <p:nvSpPr>
              <p:cNvPr id="73" name="Блок-схема: альтернативный процесс 72"/>
              <p:cNvSpPr/>
              <p:nvPr/>
            </p:nvSpPr>
            <p:spPr>
              <a:xfrm>
                <a:off x="244593" y="4964965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C198E0"/>
                  </a:gs>
                  <a:gs pos="76000">
                    <a:srgbClr val="A168C0"/>
                  </a:gs>
                  <a:gs pos="100000">
                    <a:srgbClr val="8F55A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69631" y="4996613"/>
                <a:ext cx="3766122" cy="3386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Муниципальная политика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1" name="Группа 2051"/>
          <p:cNvGrpSpPr>
            <a:grpSpLocks/>
          </p:cNvGrpSpPr>
          <p:nvPr/>
        </p:nvGrpSpPr>
        <p:grpSpPr bwMode="auto">
          <a:xfrm>
            <a:off x="5214943" y="928688"/>
            <a:ext cx="3929059" cy="4073525"/>
            <a:chOff x="5173490" y="1372075"/>
            <a:chExt cx="3930083" cy="4074187"/>
          </a:xfrm>
        </p:grpSpPr>
        <p:grpSp>
          <p:nvGrpSpPr>
            <p:cNvPr id="14366" name="Группа 2050"/>
            <p:cNvGrpSpPr>
              <a:grpSpLocks/>
            </p:cNvGrpSpPr>
            <p:nvPr/>
          </p:nvGrpSpPr>
          <p:grpSpPr bwMode="auto">
            <a:xfrm>
              <a:off x="5173490" y="4658740"/>
              <a:ext cx="3831126" cy="787522"/>
              <a:chOff x="5173490" y="4658740"/>
              <a:chExt cx="3831126" cy="787522"/>
            </a:xfrm>
          </p:grpSpPr>
          <p:sp>
            <p:nvSpPr>
              <p:cNvPr id="79" name="Блок-схема: альтернативный процесс 78"/>
              <p:cNvSpPr/>
              <p:nvPr/>
            </p:nvSpPr>
            <p:spPr>
              <a:xfrm>
                <a:off x="5238494" y="4685823"/>
                <a:ext cx="3766122" cy="760439"/>
              </a:xfrm>
              <a:prstGeom prst="flowChartAlternateProcess">
                <a:avLst/>
              </a:prstGeom>
              <a:gradFill>
                <a:gsLst>
                  <a:gs pos="0">
                    <a:srgbClr val="FFC000"/>
                  </a:gs>
                  <a:gs pos="76000">
                    <a:srgbClr val="DEA900"/>
                  </a:gs>
                  <a:gs pos="100000">
                    <a:schemeClr val="accent3">
                      <a:hueOff val="0"/>
                      <a:satOff val="0"/>
                      <a:lumOff val="0"/>
                      <a:alphaOff val="0"/>
                      <a:shade val="93000"/>
                      <a:alpha val="100000"/>
                      <a:satMod val="100000"/>
                      <a:lumMod val="93000"/>
                    </a:schemeClr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173490" y="4658740"/>
                <a:ext cx="3786760" cy="6464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</a:r>
                <a:endParaRPr lang="ru-RU" sz="1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7" name="Группа 2048"/>
            <p:cNvGrpSpPr>
              <a:grpSpLocks/>
            </p:cNvGrpSpPr>
            <p:nvPr/>
          </p:nvGrpSpPr>
          <p:grpSpPr bwMode="auto">
            <a:xfrm>
              <a:off x="5228990" y="3806786"/>
              <a:ext cx="3766122" cy="648072"/>
              <a:chOff x="5228990" y="3806786"/>
              <a:chExt cx="3766122" cy="648072"/>
            </a:xfrm>
          </p:grpSpPr>
          <p:sp>
            <p:nvSpPr>
              <p:cNvPr id="81" name="Блок-схема: альтернативный процесс 80"/>
              <p:cNvSpPr/>
              <p:nvPr/>
            </p:nvSpPr>
            <p:spPr>
              <a:xfrm>
                <a:off x="5228990" y="3806786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80C13F"/>
                  </a:gs>
                  <a:gs pos="76000">
                    <a:srgbClr val="88DC88"/>
                  </a:gs>
                  <a:gs pos="100000">
                    <a:srgbClr val="7ACF73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dirty="0" smtClean="0">
                    <a:solidFill>
                      <a:schemeClr val="tx1"/>
                    </a:solidFill>
                  </a:rPr>
                  <a:t>Управление муниципальными финансами и создание условий для эффективного управления муниципальными финансами</a:t>
                </a:r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344347" y="3806786"/>
                <a:ext cx="3548130" cy="338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8" name="Группа 2047"/>
            <p:cNvGrpSpPr>
              <a:grpSpLocks/>
            </p:cNvGrpSpPr>
            <p:nvPr/>
          </p:nvGrpSpPr>
          <p:grpSpPr bwMode="auto">
            <a:xfrm>
              <a:off x="5282233" y="2880383"/>
              <a:ext cx="3769086" cy="791823"/>
              <a:chOff x="5282233" y="2880383"/>
              <a:chExt cx="3769086" cy="791823"/>
            </a:xfrm>
          </p:grpSpPr>
          <p:sp>
            <p:nvSpPr>
              <p:cNvPr id="83" name="Блок-схема: альтернативный процесс 82"/>
              <p:cNvSpPr/>
              <p:nvPr/>
            </p:nvSpPr>
            <p:spPr>
              <a:xfrm>
                <a:off x="5285197" y="2880383"/>
                <a:ext cx="3766122" cy="791823"/>
              </a:xfrm>
              <a:prstGeom prst="flowChartAlternateProcess">
                <a:avLst/>
              </a:prstGeom>
              <a:gradFill>
                <a:gsLst>
                  <a:gs pos="0">
                    <a:srgbClr val="73AE38"/>
                  </a:gs>
                  <a:gs pos="76000">
                    <a:srgbClr val="69C372"/>
                  </a:gs>
                  <a:gs pos="100000">
                    <a:srgbClr val="3D9D4D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282233" y="3009670"/>
                <a:ext cx="3766122" cy="338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Развитие культуры 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9" name="Группа 52"/>
            <p:cNvGrpSpPr>
              <a:grpSpLocks/>
            </p:cNvGrpSpPr>
            <p:nvPr/>
          </p:nvGrpSpPr>
          <p:grpSpPr bwMode="auto">
            <a:xfrm>
              <a:off x="5244946" y="2086554"/>
              <a:ext cx="3858627" cy="664532"/>
              <a:chOff x="5244946" y="2086554"/>
              <a:chExt cx="3858627" cy="664532"/>
            </a:xfrm>
          </p:grpSpPr>
          <p:sp>
            <p:nvSpPr>
              <p:cNvPr id="86" name="Блок-схема: альтернативный процесс 85"/>
              <p:cNvSpPr/>
              <p:nvPr/>
            </p:nvSpPr>
            <p:spPr>
              <a:xfrm>
                <a:off x="5285197" y="2103014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9EADD6"/>
                  </a:gs>
                  <a:gs pos="76000">
                    <a:srgbClr val="5C91CC"/>
                  </a:gs>
                  <a:gs pos="100000">
                    <a:srgbClr val="979DC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244946" y="2086554"/>
                <a:ext cx="3858627" cy="615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О</a:t>
                </a:r>
                <a:r>
                  <a:rPr lang="ru-RU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беспечение общественного порядка и противодействие к преступности</a:t>
                </a:r>
                <a:endParaRPr lang="ru-RU" sz="2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70" name="Группа 51"/>
            <p:cNvGrpSpPr>
              <a:grpSpLocks/>
            </p:cNvGrpSpPr>
            <p:nvPr/>
          </p:nvGrpSpPr>
          <p:grpSpPr bwMode="auto">
            <a:xfrm>
              <a:off x="5255587" y="1372075"/>
              <a:ext cx="3766122" cy="648072"/>
              <a:chOff x="5255587" y="1372075"/>
              <a:chExt cx="3766122" cy="648072"/>
            </a:xfrm>
          </p:grpSpPr>
          <p:sp>
            <p:nvSpPr>
              <p:cNvPr id="88" name="Блок-схема: альтернативный процесс 87"/>
              <p:cNvSpPr/>
              <p:nvPr/>
            </p:nvSpPr>
            <p:spPr>
              <a:xfrm>
                <a:off x="5255587" y="1372075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C198E0"/>
                  </a:gs>
                  <a:gs pos="76000">
                    <a:srgbClr val="A168C0"/>
                  </a:gs>
                  <a:gs pos="100000">
                    <a:srgbClr val="8F55A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 smtClean="0"/>
                  <a:t>Р</a:t>
                </a:r>
                <a:r>
                  <a:rPr lang="ru-RU" sz="1400" dirty="0" smtClean="0"/>
                  <a:t>азвитие транспортной системы</a:t>
                </a:r>
                <a:endParaRPr lang="ru-RU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316402" y="1386363"/>
                <a:ext cx="3501374" cy="3386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2339041" y="5351875"/>
            <a:ext cx="483614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4F8A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Общий объем программных расходов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672080" y="5669828"/>
            <a:ext cx="10005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205124" y="5669828"/>
            <a:ext cx="10005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2021 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619965" y="5669828"/>
            <a:ext cx="94288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2022</a:t>
            </a:r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44594" y="5964842"/>
            <a:ext cx="814646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7700,3</a:t>
            </a:r>
            <a:endParaRPr lang="ru-RU" sz="1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</a:t>
            </a: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082741" y="6006132"/>
            <a:ext cx="846707" cy="5386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3436,9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Тыс.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615036" y="6021921"/>
            <a:ext cx="846707" cy="5386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3339,4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Тыс.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grpSp>
        <p:nvGrpSpPr>
          <p:cNvPr id="14351" name="Группа 63"/>
          <p:cNvGrpSpPr>
            <a:grpSpLocks/>
          </p:cNvGrpSpPr>
          <p:nvPr/>
        </p:nvGrpSpPr>
        <p:grpSpPr bwMode="auto">
          <a:xfrm>
            <a:off x="3319463" y="6059488"/>
            <a:ext cx="679450" cy="463550"/>
            <a:chOff x="3273527" y="2248510"/>
            <a:chExt cx="666054" cy="432048"/>
          </a:xfrm>
        </p:grpSpPr>
        <p:sp>
          <p:nvSpPr>
            <p:cNvPr id="68" name="Овал 67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65" name="TextBox 68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287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96,6</a:t>
              </a:r>
              <a:r>
                <a:rPr lang="ru-RU" sz="1400" b="1" dirty="0" smtClean="0">
                  <a:latin typeface="Times New Roman" pitchFamily="18" charset="0"/>
                </a:rPr>
                <a:t>%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4352" name="Группа 69"/>
          <p:cNvGrpSpPr>
            <a:grpSpLocks/>
          </p:cNvGrpSpPr>
          <p:nvPr/>
        </p:nvGrpSpPr>
        <p:grpSpPr bwMode="auto">
          <a:xfrm>
            <a:off x="4884738" y="6059488"/>
            <a:ext cx="677862" cy="463550"/>
            <a:chOff x="3273527" y="2248510"/>
            <a:chExt cx="666054" cy="432048"/>
          </a:xfrm>
        </p:grpSpPr>
        <p:sp>
          <p:nvSpPr>
            <p:cNvPr id="72" name="Овал 71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61" name="TextBox 73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287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91,9</a:t>
              </a:r>
              <a:r>
                <a:rPr lang="en-US" sz="1400" b="1" dirty="0" smtClean="0">
                  <a:latin typeface="Times New Roman" pitchFamily="18" charset="0"/>
                </a:rPr>
                <a:t>%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4353" name="Группа 74"/>
          <p:cNvGrpSpPr>
            <a:grpSpLocks/>
          </p:cNvGrpSpPr>
          <p:nvPr/>
        </p:nvGrpSpPr>
        <p:grpSpPr bwMode="auto">
          <a:xfrm>
            <a:off x="6473825" y="6083300"/>
            <a:ext cx="679450" cy="461963"/>
            <a:chOff x="3273527" y="2248510"/>
            <a:chExt cx="666054" cy="432048"/>
          </a:xfrm>
        </p:grpSpPr>
        <p:sp>
          <p:nvSpPr>
            <p:cNvPr id="76" name="Овал 75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57" name="TextBox 77"/>
            <p:cNvSpPr txBox="1">
              <a:spLocks noChangeArrowheads="1"/>
            </p:cNvSpPr>
            <p:nvPr/>
          </p:nvSpPr>
          <p:spPr bwMode="auto">
            <a:xfrm>
              <a:off x="3273527" y="2295255"/>
              <a:ext cx="666054" cy="287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92,6%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C:\Users\nvn\Desktop\Работа\Картинки\oms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8"/>
            <a:ext cx="788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Основные параметры бюджета</a:t>
            </a:r>
            <a:endParaRPr lang="ru-RU" sz="3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-285784" y="1000108"/>
          <a:ext cx="7272808" cy="451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763688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2020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6637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2021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92080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2022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15875" y="1385888"/>
            <a:ext cx="1152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тыс. </a:t>
            </a:r>
            <a:r>
              <a:rPr lang="ru-RU" sz="1600" b="1" dirty="0">
                <a:latin typeface="Times New Roman" pitchFamily="18" charset="0"/>
              </a:rPr>
              <a:t>руб.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429256" y="2071678"/>
            <a:ext cx="719137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37188" y="2133600"/>
            <a:ext cx="719137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35600" y="1762125"/>
            <a:ext cx="0" cy="384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375" name="Группа 32"/>
          <p:cNvGrpSpPr>
            <a:grpSpLocks/>
          </p:cNvGrpSpPr>
          <p:nvPr/>
        </p:nvGrpSpPr>
        <p:grpSpPr bwMode="auto">
          <a:xfrm>
            <a:off x="3065463" y="1598613"/>
            <a:ext cx="1295400" cy="720725"/>
            <a:chOff x="1121542" y="648423"/>
            <a:chExt cx="1296144" cy="720079"/>
          </a:xfrm>
        </p:grpSpPr>
        <p:sp>
          <p:nvSpPr>
            <p:cNvPr id="34" name="Скругленная прямоугольная выноска 33"/>
            <p:cNvSpPr/>
            <p:nvPr/>
          </p:nvSpPr>
          <p:spPr>
            <a:xfrm>
              <a:off x="1224136" y="651882"/>
              <a:ext cx="1152128" cy="671922"/>
            </a:xfrm>
            <a:prstGeom prst="wedgeRoundRectCallout">
              <a:avLst>
                <a:gd name="adj1" fmla="val -19072"/>
                <a:gd name="adj2" fmla="val 9794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/>
            </a:p>
          </p:txBody>
        </p:sp>
        <p:sp>
          <p:nvSpPr>
            <p:cNvPr id="35" name="TextBox 3"/>
            <p:cNvSpPr txBox="1"/>
            <p:nvPr/>
          </p:nvSpPr>
          <p:spPr>
            <a:xfrm>
              <a:off x="1121542" y="648423"/>
              <a:ext cx="1296144" cy="72007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Дефицит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0. руб.</a:t>
              </a:r>
            </a:p>
          </p:txBody>
        </p:sp>
      </p:grpSp>
      <p:grpSp>
        <p:nvGrpSpPr>
          <p:cNvPr id="15376" name="Группа 35"/>
          <p:cNvGrpSpPr>
            <a:grpSpLocks/>
          </p:cNvGrpSpPr>
          <p:nvPr/>
        </p:nvGrpSpPr>
        <p:grpSpPr bwMode="auto">
          <a:xfrm>
            <a:off x="4475163" y="1041400"/>
            <a:ext cx="1296987" cy="720725"/>
            <a:chOff x="1121542" y="648423"/>
            <a:chExt cx="1296144" cy="720079"/>
          </a:xfrm>
        </p:grpSpPr>
        <p:sp>
          <p:nvSpPr>
            <p:cNvPr id="37" name="Скругленная прямоугольная выноска 36"/>
            <p:cNvSpPr/>
            <p:nvPr/>
          </p:nvSpPr>
          <p:spPr>
            <a:xfrm>
              <a:off x="1224136" y="651882"/>
              <a:ext cx="1152128" cy="671922"/>
            </a:xfrm>
            <a:prstGeom prst="wedgeRoundRectCallout">
              <a:avLst>
                <a:gd name="adj1" fmla="val -19072"/>
                <a:gd name="adj2" fmla="val 9794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/>
            </a:p>
          </p:txBody>
        </p:sp>
        <p:sp>
          <p:nvSpPr>
            <p:cNvPr id="38" name="TextBox 3"/>
            <p:cNvSpPr txBox="1"/>
            <p:nvPr/>
          </p:nvSpPr>
          <p:spPr>
            <a:xfrm>
              <a:off x="1121542" y="648423"/>
              <a:ext cx="1296144" cy="72007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Дефицит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0</a:t>
              </a:r>
              <a:r>
                <a:rPr lang="ru-RU" sz="12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 руб.</a:t>
              </a: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943708" y="6368308"/>
            <a:ext cx="360040" cy="288032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61906" y="6368308"/>
            <a:ext cx="360040" cy="28803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17039" y="6281491"/>
            <a:ext cx="15563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Доходы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220009" y="6281491"/>
            <a:ext cx="170046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расходы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236296" y="2133227"/>
            <a:ext cx="1800200" cy="194384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920476" y="2208856"/>
            <a:ext cx="237272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Уровень дефицита: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6296" y="2996952"/>
            <a:ext cx="18002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2021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2022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Доходы  на 2020 год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77434" y="5789295"/>
            <a:ext cx="360040" cy="288032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19661" y="5119632"/>
            <a:ext cx="360040" cy="28803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973553" y="5713782"/>
            <a:ext cx="465723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Безвозмездные поступления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46253" y="4992569"/>
            <a:ext cx="433163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Налоговые и неналоговые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доходы</a:t>
            </a:r>
          </a:p>
        </p:txBody>
      </p:sp>
      <p:graphicFrame>
        <p:nvGraphicFramePr>
          <p:cNvPr id="18" name="Диаграмма 1"/>
          <p:cNvGraphicFramePr>
            <a:graphicFrameLocks/>
          </p:cNvGraphicFramePr>
          <p:nvPr/>
        </p:nvGraphicFramePr>
        <p:xfrm>
          <a:off x="395288" y="1493838"/>
          <a:ext cx="4392612" cy="349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Подзаголовок 2"/>
          <p:cNvSpPr txBox="1">
            <a:spLocks/>
          </p:cNvSpPr>
          <p:nvPr/>
        </p:nvSpPr>
        <p:spPr>
          <a:xfrm>
            <a:off x="1131729" y="945899"/>
            <a:ext cx="2949999" cy="550381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доходов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6063" y="2341563"/>
            <a:ext cx="11858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7065,8</a:t>
            </a:r>
            <a:endParaRPr lang="ru-RU" sz="20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тыс. </a:t>
            </a: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руб.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6163" y="2894013"/>
            <a:ext cx="10922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902,0</a:t>
            </a:r>
            <a:endParaRPr lang="ru-RU" sz="20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тыс. руб.</a:t>
            </a:r>
            <a:endParaRPr lang="ru-RU" sz="16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39" name="Группа 13"/>
          <p:cNvGrpSpPr>
            <a:grpSpLocks/>
          </p:cNvGrpSpPr>
          <p:nvPr/>
        </p:nvGrpSpPr>
        <p:grpSpPr bwMode="auto">
          <a:xfrm>
            <a:off x="3902075" y="3108324"/>
            <a:ext cx="665163" cy="631494"/>
            <a:chOff x="3273527" y="2248510"/>
            <a:chExt cx="666054" cy="631857"/>
          </a:xfrm>
        </p:grpSpPr>
        <p:sp>
          <p:nvSpPr>
            <p:cNvPr id="8" name="Овал 7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49" name="TextBox 8"/>
            <p:cNvSpPr txBox="1">
              <a:spLocks noChangeArrowheads="1"/>
            </p:cNvSpPr>
            <p:nvPr/>
          </p:nvSpPr>
          <p:spPr bwMode="auto">
            <a:xfrm>
              <a:off x="3273527" y="2295256"/>
              <a:ext cx="666054" cy="585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</a:rPr>
                <a:t>88,7%</a:t>
              </a:r>
              <a:endParaRPr 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1040" name="Группа 50"/>
          <p:cNvGrpSpPr>
            <a:grpSpLocks/>
          </p:cNvGrpSpPr>
          <p:nvPr/>
        </p:nvGrpSpPr>
        <p:grpSpPr bwMode="auto">
          <a:xfrm>
            <a:off x="609600" y="3717924"/>
            <a:ext cx="665163" cy="631493"/>
            <a:chOff x="3273527" y="2248510"/>
            <a:chExt cx="666054" cy="631856"/>
          </a:xfrm>
        </p:grpSpPr>
        <p:sp>
          <p:nvSpPr>
            <p:cNvPr id="52" name="Овал 51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45" name="TextBox 52"/>
            <p:cNvSpPr txBox="1">
              <a:spLocks noChangeArrowheads="1"/>
            </p:cNvSpPr>
            <p:nvPr/>
          </p:nvSpPr>
          <p:spPr bwMode="auto">
            <a:xfrm>
              <a:off x="3273527" y="2295255"/>
              <a:ext cx="666054" cy="585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</a:rPr>
                <a:t>11,3%</a:t>
              </a:r>
              <a:endParaRPr lang="ru-RU" sz="1600" b="1" dirty="0">
                <a:latin typeface="Times New Roman" pitchFamily="18" charset="0"/>
              </a:endParaRPr>
            </a:p>
          </p:txBody>
        </p:sp>
      </p:grpSp>
      <p:sp>
        <p:nvSpPr>
          <p:cNvPr id="25" name="Подзаголовок 2"/>
          <p:cNvSpPr txBox="1">
            <a:spLocks/>
          </p:cNvSpPr>
          <p:nvPr/>
        </p:nvSpPr>
        <p:spPr>
          <a:xfrm>
            <a:off x="5508625" y="1081088"/>
            <a:ext cx="2949575" cy="549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ая прямоугольная выноска 37"/>
          <p:cNvSpPr/>
          <p:nvPr/>
        </p:nvSpPr>
        <p:spPr>
          <a:xfrm>
            <a:off x="3419871" y="3901351"/>
            <a:ext cx="555699" cy="333476"/>
          </a:xfrm>
          <a:prstGeom prst="wedgeRoundRectCallout">
            <a:avLst>
              <a:gd name="adj1" fmla="val 427"/>
              <a:gd name="adj2" fmla="val -12199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Динамика доходов</a:t>
            </a:r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916454" y="980728"/>
            <a:ext cx="3655317" cy="550381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Собственные доходы</a:t>
            </a: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4924425" y="981075"/>
            <a:ext cx="4192588" cy="549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9" name="Диаграмма 6"/>
          <p:cNvGraphicFramePr>
            <a:graphicFrameLocks/>
          </p:cNvGraphicFramePr>
          <p:nvPr/>
        </p:nvGraphicFramePr>
        <p:xfrm>
          <a:off x="214282" y="1785926"/>
          <a:ext cx="5256212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207537" y="6309320"/>
            <a:ext cx="10098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88915" y="6309320"/>
            <a:ext cx="10740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2021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16392" name="TextBox 29"/>
          <p:cNvSpPr txBox="1">
            <a:spLocks noChangeArrowheads="1"/>
          </p:cNvSpPr>
          <p:nvPr/>
        </p:nvSpPr>
        <p:spPr bwMode="auto">
          <a:xfrm>
            <a:off x="15875" y="1787525"/>
            <a:ext cx="1152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тыс. </a:t>
            </a:r>
            <a:r>
              <a:rPr lang="ru-RU" sz="1600" b="1" dirty="0">
                <a:latin typeface="Times New Roman" pitchFamily="18" charset="0"/>
              </a:rPr>
              <a:t>руб.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800305" y="6303987"/>
            <a:ext cx="10740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2022 </a:t>
            </a:r>
            <a:r>
              <a:rPr lang="ru-RU" sz="1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938838" y="2455863"/>
            <a:ext cx="11858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3</a:t>
            </a:r>
            <a:endParaRPr lang="ru-RU" sz="14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23138" y="2801938"/>
            <a:ext cx="11858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63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683568" y="398561"/>
            <a:ext cx="7776864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Безвозмездные поступления</a:t>
            </a:r>
            <a:endParaRPr lang="ru-RU" sz="36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79512" y="2780928"/>
          <a:ext cx="5184576" cy="3356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50810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6784,2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млн. руб.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9834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2714,1</a:t>
            </a:r>
            <a:endParaRPr lang="ru-RU" sz="2000" b="1" dirty="0" smtClean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6124" y="3870734"/>
            <a:ext cx="981725" cy="637135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81,6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508104" y="4941168"/>
            <a:ext cx="1008112" cy="697646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200,0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665" y="1368165"/>
            <a:ext cx="529457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Безвозмездные поступления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02838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2512,4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797351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83,1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16559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88,2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798343" y="4941168"/>
            <a:ext cx="1008113" cy="697645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028384" y="4941168"/>
            <a:ext cx="996287" cy="697644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0,0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</a:t>
            </a: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1448713"/>
            <a:ext cx="125720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65308" y="1448713"/>
            <a:ext cx="108012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2021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89445" y="1448601"/>
            <a:ext cx="108012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2022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508104" y="1875997"/>
            <a:ext cx="992722" cy="648072"/>
          </a:xfrm>
          <a:prstGeom prst="roundRect">
            <a:avLst>
              <a:gd name="adj" fmla="val 5227"/>
            </a:avLst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7065,8</a:t>
            </a:r>
            <a:endParaRPr lang="ru-RU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</a:t>
            </a: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837316" y="1890645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2797,2</a:t>
            </a:r>
            <a:endParaRPr lang="ru-RU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022471" y="1890645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2600,6</a:t>
            </a:r>
            <a:endParaRPr lang="ru-RU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8224" y="2511547"/>
            <a:ext cx="158957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 том числе: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5739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Структура расходов</a:t>
            </a:r>
          </a:p>
        </p:txBody>
      </p:sp>
      <p:sp>
        <p:nvSpPr>
          <p:cNvPr id="18435" name="TextBox 40"/>
          <p:cNvSpPr txBox="1">
            <a:spLocks noChangeArrowheads="1"/>
          </p:cNvSpPr>
          <p:nvPr/>
        </p:nvSpPr>
        <p:spPr bwMode="auto">
          <a:xfrm>
            <a:off x="6078538" y="3444875"/>
            <a:ext cx="633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b="1">
              <a:latin typeface="Times New Roman" pitchFamily="18" charset="0"/>
            </a:endParaRPr>
          </a:p>
        </p:txBody>
      </p:sp>
      <p:grpSp>
        <p:nvGrpSpPr>
          <p:cNvPr id="18436" name="Группа 7"/>
          <p:cNvGrpSpPr>
            <a:grpSpLocks/>
          </p:cNvGrpSpPr>
          <p:nvPr/>
        </p:nvGrpSpPr>
        <p:grpSpPr bwMode="auto">
          <a:xfrm flipH="1">
            <a:off x="2357422" y="1928802"/>
            <a:ext cx="3071834" cy="1785950"/>
            <a:chOff x="134956" y="2104697"/>
            <a:chExt cx="2088232" cy="88248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34956" y="2104697"/>
              <a:ext cx="2017203" cy="882480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Национальная безопасность и правоохранительная деятельность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10,0 тыс.руб.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4956" y="2496807"/>
              <a:ext cx="2088232" cy="4184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37" name="Группа 77"/>
          <p:cNvGrpSpPr>
            <a:grpSpLocks/>
          </p:cNvGrpSpPr>
          <p:nvPr/>
        </p:nvGrpSpPr>
        <p:grpSpPr bwMode="auto">
          <a:xfrm>
            <a:off x="111125" y="3241675"/>
            <a:ext cx="2039938" cy="731838"/>
            <a:chOff x="134956" y="2083074"/>
            <a:chExt cx="2088232" cy="904103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134956" y="2104697"/>
              <a:ext cx="2017203" cy="882480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86984" y="2083074"/>
              <a:ext cx="1584176" cy="4757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Культура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4956" y="2496808"/>
              <a:ext cx="2088232" cy="4186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1 037,1 тыс</a:t>
              </a:r>
              <a:r>
                <a:rPr lang="ru-RU" sz="12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38" name="Группа 6"/>
          <p:cNvGrpSpPr>
            <a:grpSpLocks/>
          </p:cNvGrpSpPr>
          <p:nvPr/>
        </p:nvGrpSpPr>
        <p:grpSpPr bwMode="auto">
          <a:xfrm>
            <a:off x="85725" y="4160838"/>
            <a:ext cx="2090738" cy="917575"/>
            <a:chOff x="85592" y="4415744"/>
            <a:chExt cx="2090746" cy="683205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171184" y="4415744"/>
              <a:ext cx="1919562" cy="683205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5592" y="4424804"/>
              <a:ext cx="2090746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Социальная политика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1218" y="4810609"/>
              <a:ext cx="1773748" cy="2750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372,5 </a:t>
              </a:r>
              <a:r>
                <a:rPr lang="ru-RU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4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4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87" name="Скругленный прямоугольник 86"/>
          <p:cNvSpPr/>
          <p:nvPr/>
        </p:nvSpPr>
        <p:spPr>
          <a:xfrm>
            <a:off x="196846" y="5215846"/>
            <a:ext cx="1919562" cy="949457"/>
          </a:xfrm>
          <a:prstGeom prst="roundRect">
            <a:avLst/>
          </a:prstGeom>
          <a:solidFill>
            <a:srgbClr val="3BAB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211218" y="5224281"/>
            <a:ext cx="19051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Физическая культура и спорт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21917" y="5739067"/>
            <a:ext cx="177374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7,3 тыс</a:t>
            </a:r>
            <a:r>
              <a:rPr lang="ru-RU" sz="1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r>
              <a:rPr lang="ru-RU" sz="1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2426548" y="5251209"/>
            <a:ext cx="2001435" cy="807079"/>
          </a:xfrm>
          <a:prstGeom prst="roundRect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652947" y="5224281"/>
            <a:ext cx="154863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Национальная экономика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547085" y="5688957"/>
            <a:ext cx="179823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379,3 тыс</a:t>
            </a:r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429124" y="5000636"/>
            <a:ext cx="1857388" cy="1214446"/>
          </a:xfrm>
          <a:prstGeom prst="roundRect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714877" y="4929198"/>
            <a:ext cx="1775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ЖКХ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01235" y="5569790"/>
            <a:ext cx="139418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705,5 </a:t>
            </a:r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тыс. </a:t>
            </a: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grpSp>
        <p:nvGrpSpPr>
          <p:cNvPr id="18457" name="Группа 8"/>
          <p:cNvGrpSpPr>
            <a:grpSpLocks/>
          </p:cNvGrpSpPr>
          <p:nvPr/>
        </p:nvGrpSpPr>
        <p:grpSpPr bwMode="auto">
          <a:xfrm>
            <a:off x="6661150" y="2662238"/>
            <a:ext cx="2386013" cy="1012825"/>
            <a:chOff x="6878860" y="3492496"/>
            <a:chExt cx="2195736" cy="817866"/>
          </a:xfrm>
        </p:grpSpPr>
        <p:sp>
          <p:nvSpPr>
            <p:cNvPr id="100" name="Скругленный прямоугольник 99"/>
            <p:cNvSpPr/>
            <p:nvPr/>
          </p:nvSpPr>
          <p:spPr>
            <a:xfrm>
              <a:off x="6948264" y="3492496"/>
              <a:ext cx="2098702" cy="817866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878860" y="3502954"/>
              <a:ext cx="2195736" cy="4717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Общегосударственные вопросы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098497" y="3940379"/>
              <a:ext cx="1798235" cy="2733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5707,8 </a:t>
              </a: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58" name="Группа 9"/>
          <p:cNvGrpSpPr>
            <a:grpSpLocks/>
          </p:cNvGrpSpPr>
          <p:nvPr/>
        </p:nvGrpSpPr>
        <p:grpSpPr bwMode="auto">
          <a:xfrm>
            <a:off x="6711950" y="3968750"/>
            <a:ext cx="2368550" cy="906463"/>
            <a:chOff x="6899963" y="4409295"/>
            <a:chExt cx="2195736" cy="771674"/>
          </a:xfrm>
        </p:grpSpPr>
        <p:sp>
          <p:nvSpPr>
            <p:cNvPr id="99" name="Скругленный прямоугольник 98"/>
            <p:cNvSpPr/>
            <p:nvPr/>
          </p:nvSpPr>
          <p:spPr>
            <a:xfrm>
              <a:off x="6948264" y="4424804"/>
              <a:ext cx="2098702" cy="756165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899963" y="4409295"/>
              <a:ext cx="2195736" cy="2882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Национальная оборона</a:t>
              </a:r>
              <a:endParaRPr lang="ru-RU" sz="16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098713" y="4821840"/>
              <a:ext cx="1798235" cy="2882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81,4 </a:t>
              </a: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6429388" y="5000636"/>
            <a:ext cx="1857388" cy="1214446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Образование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16,0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285984" y="4071942"/>
            <a:ext cx="2001435" cy="807079"/>
          </a:xfrm>
          <a:prstGeom prst="roundRect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Межбюджетные трансферты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30,2 тыс.рублей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4557" y="152604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Развитие культуры</a:t>
            </a:r>
          </a:p>
        </p:txBody>
      </p:sp>
      <p:grpSp>
        <p:nvGrpSpPr>
          <p:cNvPr id="2058" name="Группа 23"/>
          <p:cNvGrpSpPr>
            <a:grpSpLocks/>
          </p:cNvGrpSpPr>
          <p:nvPr/>
        </p:nvGrpSpPr>
        <p:grpSpPr bwMode="auto">
          <a:xfrm>
            <a:off x="-430213" y="1225550"/>
            <a:ext cx="4425951" cy="2538274"/>
            <a:chOff x="2194352" y="920515"/>
            <a:chExt cx="4647072" cy="2108088"/>
          </a:xfrm>
        </p:grpSpPr>
        <p:graphicFrame>
          <p:nvGraphicFramePr>
            <p:cNvPr id="30" name="Диаграмма 1"/>
            <p:cNvGraphicFramePr>
              <a:graphicFrameLocks/>
            </p:cNvGraphicFramePr>
            <p:nvPr/>
          </p:nvGraphicFramePr>
          <p:xfrm>
            <a:off x="2194352" y="1100416"/>
            <a:ext cx="4647072" cy="18551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Прямоугольник 6"/>
            <p:cNvSpPr/>
            <p:nvPr/>
          </p:nvSpPr>
          <p:spPr>
            <a:xfrm>
              <a:off x="3422275" y="1321292"/>
              <a:ext cx="860395" cy="3067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A249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1037,1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A249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346109" y="1163249"/>
              <a:ext cx="739213" cy="3067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429,7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208776" y="1028904"/>
              <a:ext cx="1042168" cy="43454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cap="all" dirty="0" smtClean="0">
                  <a:ln w="9000" cmpd="sng">
                    <a:solidFill>
                      <a:srgbClr val="C00000"/>
                    </a:solidFill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405,1</a:t>
              </a:r>
              <a:endParaRPr lang="ru-RU" sz="28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2077" name="TextBox 16"/>
            <p:cNvSpPr txBox="1">
              <a:spLocks noChangeArrowheads="1"/>
            </p:cNvSpPr>
            <p:nvPr/>
          </p:nvSpPr>
          <p:spPr bwMode="auto">
            <a:xfrm>
              <a:off x="2869887" y="920515"/>
              <a:ext cx="1152128" cy="255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тыс. </a:t>
              </a:r>
              <a:r>
                <a:rPr lang="ru-RU" sz="1400" b="1" dirty="0">
                  <a:latin typeface="Times New Roman" pitchFamily="18" charset="0"/>
                </a:rPr>
                <a:t>руб.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172055" y="2747427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2022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406891" y="2740375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2021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592871" y="2740375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2020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</p:grpSp>
      <p:sp>
        <p:nvSpPr>
          <p:cNvPr id="58" name="TextBox 57"/>
          <p:cNvSpPr txBox="1"/>
          <p:nvPr/>
        </p:nvSpPr>
        <p:spPr bwMode="auto">
          <a:xfrm>
            <a:off x="7572395" y="5029349"/>
            <a:ext cx="157160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72" name="Подзаголовок 2"/>
          <p:cNvSpPr txBox="1">
            <a:spLocks/>
          </p:cNvSpPr>
          <p:nvPr/>
        </p:nvSpPr>
        <p:spPr>
          <a:xfrm>
            <a:off x="415020" y="888662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финансирования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Развитие жилищно-коммунального хозяйства</a:t>
            </a:r>
          </a:p>
        </p:txBody>
      </p:sp>
      <p:graphicFrame>
        <p:nvGraphicFramePr>
          <p:cNvPr id="38" name="Диаграмма 1"/>
          <p:cNvGraphicFramePr>
            <a:graphicFrameLocks/>
          </p:cNvGraphicFramePr>
          <p:nvPr/>
        </p:nvGraphicFramePr>
        <p:xfrm>
          <a:off x="-44450" y="1452563"/>
          <a:ext cx="4090988" cy="2541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0643" y="1696408"/>
            <a:ext cx="6463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A249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705,5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A249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0670" y="1465575"/>
            <a:ext cx="6463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341,3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5481" y="1734905"/>
            <a:ext cx="99257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327,2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151" name="TextBox 16"/>
          <p:cNvSpPr txBox="1">
            <a:spLocks noChangeArrowheads="1"/>
          </p:cNvSpPr>
          <p:nvPr/>
        </p:nvSpPr>
        <p:spPr bwMode="auto">
          <a:xfrm>
            <a:off x="50800" y="1506538"/>
            <a:ext cx="1150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</a:rPr>
              <a:t>тыс. </a:t>
            </a:r>
            <a:r>
              <a:rPr lang="ru-RU" sz="1400" b="1" dirty="0">
                <a:latin typeface="Times New Roman" pitchFamily="18" charset="0"/>
              </a:rPr>
              <a:t>руб.</a:t>
            </a:r>
          </a:p>
        </p:txBody>
      </p:sp>
      <p:sp>
        <p:nvSpPr>
          <p:cNvPr id="30" name="Овал 29"/>
          <p:cNvSpPr/>
          <p:nvPr/>
        </p:nvSpPr>
        <p:spPr>
          <a:xfrm>
            <a:off x="3571868" y="1214422"/>
            <a:ext cx="1411390" cy="659910"/>
          </a:xfrm>
          <a:prstGeom prst="ellipse">
            <a:avLst/>
          </a:prstGeom>
          <a:solidFill>
            <a:srgbClr val="3FADFF"/>
          </a:solidFill>
          <a:ln>
            <a:noFill/>
          </a:ln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884182" y="1285860"/>
            <a:ext cx="1473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705,5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</a:t>
            </a:r>
            <a:r>
              <a:rPr lang="ru-RU" sz="1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</a:p>
        </p:txBody>
      </p:sp>
      <p:sp>
        <p:nvSpPr>
          <p:cNvPr id="42" name="Овал 41"/>
          <p:cNvSpPr/>
          <p:nvPr/>
        </p:nvSpPr>
        <p:spPr>
          <a:xfrm>
            <a:off x="8415555" y="1261604"/>
            <a:ext cx="667773" cy="521890"/>
          </a:xfrm>
          <a:prstGeom prst="ellipse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одзаголовок 2"/>
          <p:cNvSpPr txBox="1">
            <a:spLocks/>
          </p:cNvSpPr>
          <p:nvPr/>
        </p:nvSpPr>
        <p:spPr>
          <a:xfrm>
            <a:off x="575556" y="1143688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финансирования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79231" y="1251758"/>
            <a:ext cx="3421859" cy="1391423"/>
          </a:xfrm>
          <a:prstGeom prst="roundRect">
            <a:avLst/>
          </a:prstGeom>
          <a:solidFill>
            <a:srgbClr val="005DA2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132388" y="1230313"/>
            <a:ext cx="311308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Уличное освещение ,озеленение, места захоронения , прочее благоустройство</a:t>
            </a:r>
            <a:endParaRPr lang="ru-RU" sz="16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0612" y="1303746"/>
            <a:ext cx="122196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6,4%</a:t>
            </a:r>
            <a:endParaRPr lang="ru-RU" sz="1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4281" y="6335131"/>
            <a:ext cx="3833994" cy="5072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одзаголовок 2"/>
          <p:cNvSpPr txBox="1">
            <a:spLocks/>
          </p:cNvSpPr>
          <p:nvPr/>
        </p:nvSpPr>
        <p:spPr>
          <a:xfrm>
            <a:off x="4916488" y="6335713"/>
            <a:ext cx="3843337" cy="47625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2E39A2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7483" y="3751621"/>
            <a:ext cx="5886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endParaRPr lang="ru-RU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578629" y="3751621"/>
            <a:ext cx="5886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2021 </a:t>
            </a:r>
            <a:endParaRPr lang="ru-RU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16215" y="3742192"/>
            <a:ext cx="5886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2022 </a:t>
            </a:r>
            <a:endParaRPr lang="ru-RU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Другая 17">
      <a:dk1>
        <a:sysClr val="windowText" lastClr="000000"/>
      </a:dk1>
      <a:lt1>
        <a:srgbClr val="EFD3B3"/>
      </a:lt1>
      <a:dk2>
        <a:srgbClr val="303030"/>
      </a:dk2>
      <a:lt2>
        <a:srgbClr val="DEDEE0"/>
      </a:lt2>
      <a:accent1>
        <a:srgbClr val="BF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7561</TotalTime>
  <Words>412</Words>
  <Application>Microsoft Office PowerPoint</Application>
  <PresentationFormat>Экран (4:3)</PresentationFormat>
  <Paragraphs>161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О  бюджете  Краснопартизанского сельского поселения   на  2020 год  и  плановый  период   2021  и  2022  годов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Администрация Краснопартизанского сельского поселения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работы по разработке проекта бюджета города Омска на 2014 год и плановый период 2015 и 2016 годов</dc:title>
  <dc:creator>Наталья В. Наумова</dc:creator>
  <cp:lastModifiedBy>User</cp:lastModifiedBy>
  <cp:revision>364</cp:revision>
  <dcterms:created xsi:type="dcterms:W3CDTF">2013-08-13T09:18:10Z</dcterms:created>
  <dcterms:modified xsi:type="dcterms:W3CDTF">2020-01-21T11:53:40Z</dcterms:modified>
</cp:coreProperties>
</file>