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9" r:id="rId2"/>
    <p:sldId id="259" r:id="rId3"/>
    <p:sldId id="276" r:id="rId4"/>
    <p:sldId id="278" r:id="rId5"/>
    <p:sldId id="269" r:id="rId6"/>
    <p:sldId id="273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66"/>
    <a:srgbClr val="D678D2"/>
    <a:srgbClr val="D77DD3"/>
    <a:srgbClr val="8EC68A"/>
    <a:srgbClr val="FF9933"/>
    <a:srgbClr val="8D5B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3" autoAdjust="0"/>
    <p:restoredTop sz="94203" autoAdjust="0"/>
  </p:normalViewPr>
  <p:slideViewPr>
    <p:cSldViewPr>
      <p:cViewPr varScale="1">
        <p:scale>
          <a:sx n="86" d="100"/>
          <a:sy n="86" d="100"/>
        </p:scale>
        <p:origin x="-4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image" Target="../media/image5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DFABAB-295A-4C28-B176-C8AE7EC4CD6A}">
      <dgm:prSet phldrT="[Текст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Дотация на выравнивание бюджетной обеспеченности 6 839,8</a:t>
          </a:r>
        </a:p>
      </dgm:t>
    </dgm:pt>
    <dgm:pt modelId="{CB351489-D401-4F38-8E39-F5E9DED42897}" type="sibTrans" cxnId="{E3774A03-1C7F-4CB4-9203-5716E951F6EB}">
      <dgm:prSet/>
      <dgm:spPr/>
      <dgm:t>
        <a:bodyPr/>
        <a:lstStyle/>
        <a:p>
          <a:endParaRPr lang="ru-RU"/>
        </a:p>
      </dgm:t>
    </dgm:pt>
    <dgm:pt modelId="{D2295CF0-B718-421F-B208-DB3E4B624E36}" type="parTrans" cxnId="{E3774A03-1C7F-4CB4-9203-5716E951F6EB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/>
      <dgm:spPr>
        <a:solidFill>
          <a:srgbClr val="D77DD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620,0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F1B47385-B2CC-4B51-94AA-C69C60ED5937}">
      <dgm:prSet phldrT="[Текст]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130,3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5B132E-2137-4D70-B5C2-D0E4854387BD}" type="sibTrans" cxnId="{F30B610E-4831-492D-8C68-6E792A910CFF}">
      <dgm:prSet/>
      <dgm:spPr/>
      <dgm:t>
        <a:bodyPr/>
        <a:lstStyle/>
        <a:p>
          <a:endParaRPr lang="ru-RU"/>
        </a:p>
      </dgm:t>
    </dgm:pt>
    <dgm:pt modelId="{C8E5B7A7-A746-490C-8128-ECFBD1196CAA}" type="parTrans" cxnId="{F30B610E-4831-492D-8C68-6E792A910CFF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DD4E4E-33DA-4561-95C4-F0077618D161}" type="pres">
      <dgm:prSet presAssocID="{32DFABAB-295A-4C28-B176-C8AE7EC4CD6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2D933-A201-4B1C-8EE8-CB6DB8E76AFF}" type="pres">
      <dgm:prSet presAssocID="{CB351489-D401-4F38-8E39-F5E9DED42897}" presName="sibTrans" presStyleCnt="0"/>
      <dgm:spPr/>
    </dgm:pt>
    <dgm:pt modelId="{863A8323-316C-4531-A7EE-6F5A583C0A52}" type="pres">
      <dgm:prSet presAssocID="{F1B47385-B2CC-4B51-94AA-C69C60ED5937}" presName="node" presStyleLbl="node1" presStyleIdx="1" presStyleCnt="3" custLinFactNeighborX="42" custLinFactNeighborY="7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76274E5-53FB-493C-B401-E5541BB31BA3}" type="pres">
      <dgm:prSet presAssocID="{1A5B132E-2137-4D70-B5C2-D0E4854387BD}" presName="sibTrans" presStyleCnt="0"/>
      <dgm:spPr/>
    </dgm:pt>
    <dgm:pt modelId="{98D9B815-AE2A-4D0E-9888-B226115C366F}" type="pres">
      <dgm:prSet presAssocID="{B70E1606-9938-40BF-AAB7-F92CF02A28F6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7530D843-D54A-403F-87E0-B96BF2F23CD4}" type="presOf" srcId="{F1B47385-B2CC-4B51-94AA-C69C60ED5937}" destId="{863A8323-316C-4531-A7EE-6F5A583C0A52}" srcOrd="0" destOrd="0" presId="urn:microsoft.com/office/officeart/2005/8/layout/default#1"/>
    <dgm:cxn modelId="{00AA376E-C883-4AE7-9473-8BAEED86CF84}" type="presOf" srcId="{32DFABAB-295A-4C28-B176-C8AE7EC4CD6A}" destId="{96DD4E4E-33DA-4561-95C4-F0077618D161}" srcOrd="0" destOrd="0" presId="urn:microsoft.com/office/officeart/2005/8/layout/default#1"/>
    <dgm:cxn modelId="{D820C24E-A4CF-4DFC-9A7F-5416EC005C73}" srcId="{EFC9298D-E846-4654-9798-8B0060028573}" destId="{B70E1606-9938-40BF-AAB7-F92CF02A28F6}" srcOrd="2" destOrd="0" parTransId="{7C119574-5BA7-44ED-864E-C9219ECE3B92}" sibTransId="{6FD7E305-9060-4BCF-8619-2534575DB30B}"/>
    <dgm:cxn modelId="{F346A50E-F8E9-42EC-8B5C-44F7A6B93535}" type="presOf" srcId="{EFC9298D-E846-4654-9798-8B0060028573}" destId="{7D006B0B-6727-4758-87FD-A750B2865F7B}" srcOrd="0" destOrd="0" presId="urn:microsoft.com/office/officeart/2005/8/layout/default#1"/>
    <dgm:cxn modelId="{E3774A03-1C7F-4CB4-9203-5716E951F6EB}" srcId="{EFC9298D-E846-4654-9798-8B0060028573}" destId="{32DFABAB-295A-4C28-B176-C8AE7EC4CD6A}" srcOrd="0" destOrd="0" parTransId="{D2295CF0-B718-421F-B208-DB3E4B624E36}" sibTransId="{CB351489-D401-4F38-8E39-F5E9DED42897}"/>
    <dgm:cxn modelId="{F30B610E-4831-492D-8C68-6E792A910CFF}" srcId="{EFC9298D-E846-4654-9798-8B0060028573}" destId="{F1B47385-B2CC-4B51-94AA-C69C60ED5937}" srcOrd="1" destOrd="0" parTransId="{C8E5B7A7-A746-490C-8128-ECFBD1196CAA}" sibTransId="{1A5B132E-2137-4D70-B5C2-D0E4854387BD}"/>
    <dgm:cxn modelId="{7E6B40E0-41B0-48AA-ADA9-90647A6C9847}" type="presOf" srcId="{B70E1606-9938-40BF-AAB7-F92CF02A28F6}" destId="{98D9B815-AE2A-4D0E-9888-B226115C366F}" srcOrd="0" destOrd="0" presId="urn:microsoft.com/office/officeart/2005/8/layout/default#1"/>
    <dgm:cxn modelId="{47ED3272-0233-48F7-B86A-6D2F9678DAD4}" type="presParOf" srcId="{7D006B0B-6727-4758-87FD-A750B2865F7B}" destId="{96DD4E4E-33DA-4561-95C4-F0077618D161}" srcOrd="0" destOrd="0" presId="urn:microsoft.com/office/officeart/2005/8/layout/default#1"/>
    <dgm:cxn modelId="{8DC81862-517A-43F2-9257-792A45E939A4}" type="presParOf" srcId="{7D006B0B-6727-4758-87FD-A750B2865F7B}" destId="{7852D933-A201-4B1C-8EE8-CB6DB8E76AFF}" srcOrd="1" destOrd="0" presId="urn:microsoft.com/office/officeart/2005/8/layout/default#1"/>
    <dgm:cxn modelId="{A2C10806-0E62-4BFA-B6EB-AAE30FB859E6}" type="presParOf" srcId="{7D006B0B-6727-4758-87FD-A750B2865F7B}" destId="{863A8323-316C-4531-A7EE-6F5A583C0A52}" srcOrd="2" destOrd="0" presId="urn:microsoft.com/office/officeart/2005/8/layout/default#1"/>
    <dgm:cxn modelId="{2B9E4D9B-8C52-4995-8894-3A939213002E}" type="presParOf" srcId="{7D006B0B-6727-4758-87FD-A750B2865F7B}" destId="{176274E5-53FB-493C-B401-E5541BB31BA3}" srcOrd="3" destOrd="0" presId="urn:microsoft.com/office/officeart/2005/8/layout/default#1"/>
    <dgm:cxn modelId="{0F84E0AB-455F-49CA-AC38-CA8A98A20198}" type="presParOf" srcId="{7D006B0B-6727-4758-87FD-A750B2865F7B}" destId="{98D9B815-AE2A-4D0E-9888-B226115C366F}" srcOrd="4" destOrd="0" presId="urn:microsoft.com/office/officeart/2005/8/layout/default#1"/>
  </dgm:cxnLst>
  <dgm:bg>
    <a:solidFill>
      <a:srgbClr val="7030A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D4E4E-33DA-4561-95C4-F0077618D161}">
      <dsp:nvSpPr>
        <dsp:cNvPr id="0" name=""/>
        <dsp:cNvSpPr/>
      </dsp:nvSpPr>
      <dsp:spPr>
        <a:xfrm>
          <a:off x="755" y="135972"/>
          <a:ext cx="2947504" cy="1768502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Дотация на выравнивание бюджетной обеспеченности 2647,4</a:t>
          </a:r>
        </a:p>
      </dsp:txBody>
      <dsp:txXfrm>
        <a:off x="755" y="135972"/>
        <a:ext cx="2947504" cy="1768502"/>
      </dsp:txXfrm>
    </dsp:sp>
    <dsp:sp modelId="{863A8323-316C-4531-A7EE-6F5A583C0A52}">
      <dsp:nvSpPr>
        <dsp:cNvPr id="0" name=""/>
        <dsp:cNvSpPr/>
      </dsp:nvSpPr>
      <dsp:spPr>
        <a:xfrm>
          <a:off x="3243767" y="137210"/>
          <a:ext cx="2947504" cy="1768502"/>
        </a:xfrm>
        <a:prstGeom prst="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40,3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43767" y="137210"/>
        <a:ext cx="2947504" cy="1768502"/>
      </dsp:txXfrm>
    </dsp:sp>
    <dsp:sp modelId="{98D9B815-AE2A-4D0E-9888-B226115C366F}">
      <dsp:nvSpPr>
        <dsp:cNvPr id="0" name=""/>
        <dsp:cNvSpPr/>
      </dsp:nvSpPr>
      <dsp:spPr>
        <a:xfrm>
          <a:off x="1621883" y="2199226"/>
          <a:ext cx="2947504" cy="1768502"/>
        </a:xfrm>
        <a:prstGeom prst="ellipse">
          <a:avLst/>
        </a:prstGeom>
        <a:solidFill>
          <a:srgbClr val="D77D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0,0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53535" y="2458217"/>
        <a:ext cx="2084200" cy="1250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592371" y="548680"/>
            <a:ext cx="795925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eaLnBrk="0" hangingPunct="0">
              <a:defRPr/>
            </a:pPr>
            <a:r>
              <a:rPr lang="ru-RU" altLang="ko-KR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ОТЧЕТ ОБ ИСПОЛНЕНИИ БЮДЖЕТА </a:t>
            </a:r>
            <a:r>
              <a:rPr lang="ru-RU" altLang="ko-KR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Краснопартизанского </a:t>
            </a:r>
            <a:r>
              <a:rPr lang="ru-RU" altLang="ko-KR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сельского поселения               Ремонтненского </a:t>
            </a:r>
            <a:r>
              <a:rPr lang="ru-RU" altLang="ko-KR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района </a:t>
            </a:r>
          </a:p>
          <a:p>
            <a:pPr algn="ctr" eaLnBrk="0" hangingPunct="0">
              <a:defRPr/>
            </a:pPr>
            <a:r>
              <a:rPr lang="ru-RU" altLang="ko-KR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за  2023 </a:t>
            </a:r>
            <a:r>
              <a:rPr lang="ru-RU" altLang="ko-KR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714" y="2364562"/>
            <a:ext cx="7434572" cy="3861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3814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858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</a:rPr>
              <a:t>Основные параметры исполнения бюджета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dirty="0" smtClean="0">
                <a:effectLst>
                  <a:reflection blurRad="12700" stA="0" endPos="55000" dir="5400000" sy="-90000" algn="bl" rotWithShape="0"/>
                </a:effectLst>
              </a:rPr>
              <a:t>Краснопартизанского сельского поселения </a:t>
            </a:r>
            <a:br>
              <a:rPr lang="ru-RU" sz="20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dirty="0" smtClean="0">
                <a:effectLst>
                  <a:reflection blurRad="12700" stA="0" endPos="55000" dir="5400000" sy="-90000" algn="bl" rotWithShape="0"/>
                </a:effectLst>
              </a:rPr>
              <a:t>ремонтненского РАЙОНА </a:t>
            </a:r>
            <a:br>
              <a:rPr lang="ru-RU" sz="20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</a:rPr>
              <a:t>за</a:t>
            </a:r>
            <a:r>
              <a:rPr lang="ru-RU" sz="2000" dirty="0" smtClean="0">
                <a:effectLst>
                  <a:reflection blurRad="12700" stA="0" endPos="55000" dir="5400000" sy="-90000" algn="bl" rotWithShape="0"/>
                </a:effectLst>
              </a:rPr>
              <a:t> </a:t>
            </a: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</a:rPr>
              <a:t> 2023 год  </a:t>
            </a:r>
            <a: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  <a:t/>
            </a:r>
            <a:b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                        </a:t>
            </a:r>
            <a:r>
              <a:rPr lang="ru-RU" sz="2400" dirty="0" smtClean="0"/>
              <a:t>                            </a:t>
            </a:r>
            <a:r>
              <a:rPr lang="ru-RU" sz="1000" dirty="0" err="1" smtClean="0"/>
              <a:t>тыс.рублей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6523161"/>
              </p:ext>
            </p:extLst>
          </p:nvPr>
        </p:nvGraphicFramePr>
        <p:xfrm>
          <a:off x="539553" y="1325188"/>
          <a:ext cx="8165061" cy="38861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1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1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16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58553"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 </a:t>
                      </a:r>
                    </a:p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за 2023 г.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8 754,1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8 759,2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1 140,4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1 169,1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7 613,7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7 590,1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8 857,6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8 785,0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3.Дефицит/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-103,5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95800" y="152400"/>
            <a:ext cx="46482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1800" i="1" dirty="0" smtClean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1143000"/>
            <a:ext cx="4386282" cy="533400"/>
          </a:xfrm>
          <a:solidFill>
            <a:srgbClr val="FF0000"/>
          </a:solidFill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ru-RU" sz="4800" b="1" dirty="0" smtClean="0"/>
              <a:t>Собственные доходы</a:t>
            </a:r>
          </a:p>
        </p:txBody>
      </p:sp>
      <p:graphicFrame>
        <p:nvGraphicFramePr>
          <p:cNvPr id="420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862391"/>
              </p:ext>
            </p:extLst>
          </p:nvPr>
        </p:nvGraphicFramePr>
        <p:xfrm>
          <a:off x="2000232" y="2000240"/>
          <a:ext cx="5943600" cy="4612708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479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 поступлений за 2023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Фактическое поступление за 2023г.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Процент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7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Собственные доходы, всего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8 754,1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8 759,2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 т.ч. :налоговые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1 114,9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1 043,3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неналоговые доходы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19813" name="Picture 5" descr="%D0%94%D0%B5%D0%BA%D0%BB%D0%B0%D1%80%D0%B0%D1%86%D0%B8%D1%8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680" y="5896"/>
            <a:ext cx="2174653" cy="2581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F0000"/>
              </a:gs>
              <a:gs pos="72000">
                <a:schemeClr val="accent1">
                  <a:tint val="75000"/>
                  <a:satMod val="210000"/>
                </a:schemeClr>
              </a:gs>
              <a:gs pos="100000">
                <a:schemeClr val="accent1">
                  <a:tint val="85000"/>
                  <a:satMod val="210000"/>
                </a:schemeClr>
              </a:gs>
            </a:gsLst>
          </a:gradFill>
          <a:ln>
            <a:solidFill>
              <a:srgbClr val="99FF66"/>
            </a:solidFill>
          </a:ln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Безвозмездные поступления  бюджета  Краснопартизанского  сельского  поселения ремонтненского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 за  2023  год   исполнены в сумме 7 590,1 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263387762"/>
              </p:ext>
            </p:extLst>
          </p:nvPr>
        </p:nvGraphicFramePr>
        <p:xfrm>
          <a:off x="1428728" y="1357298"/>
          <a:ext cx="6191272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31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5" name="_s3083"/>
          <p:cNvCxnSpPr>
            <a:cxnSpLocks noChangeShapeType="1"/>
          </p:cNvCxnSpPr>
          <p:nvPr/>
        </p:nvCxnSpPr>
        <p:spPr bwMode="auto">
          <a:xfrm rot="10800000">
            <a:off x="4570334" y="1121069"/>
            <a:ext cx="354378" cy="148103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6" name="_s3084"/>
          <p:cNvCxnSpPr>
            <a:cxnSpLocks noChangeShapeType="1"/>
            <a:stCxn id="23564" idx="4"/>
            <a:endCxn id="23560" idx="3"/>
          </p:cNvCxnSpPr>
          <p:nvPr/>
        </p:nvCxnSpPr>
        <p:spPr bwMode="auto">
          <a:xfrm flipV="1">
            <a:off x="4163817" y="1144764"/>
            <a:ext cx="622497" cy="171706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7" name="_s3085"/>
          <p:cNvCxnSpPr>
            <a:cxnSpLocks noChangeShapeType="1"/>
          </p:cNvCxnSpPr>
          <p:nvPr/>
        </p:nvCxnSpPr>
        <p:spPr bwMode="auto">
          <a:xfrm rot="10800000">
            <a:off x="4572695" y="721443"/>
            <a:ext cx="387894" cy="1104364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8" name="_s3086"/>
          <p:cNvCxnSpPr>
            <a:cxnSpLocks noChangeShapeType="1"/>
            <a:stCxn id="23562" idx="4"/>
            <a:endCxn id="23560" idx="3"/>
          </p:cNvCxnSpPr>
          <p:nvPr/>
        </p:nvCxnSpPr>
        <p:spPr bwMode="auto">
          <a:xfrm flipV="1">
            <a:off x="4185401" y="1144764"/>
            <a:ext cx="600913" cy="508697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9" name="_s3087"/>
          <p:cNvCxnSpPr>
            <a:cxnSpLocks noChangeShapeType="1"/>
          </p:cNvCxnSpPr>
          <p:nvPr/>
        </p:nvCxnSpPr>
        <p:spPr bwMode="auto">
          <a:xfrm rot="10800000">
            <a:off x="4572695" y="385413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786050" y="142852"/>
            <a:ext cx="4000528" cy="1001912"/>
          </a:xfrm>
          <a:prstGeom prst="cube">
            <a:avLst>
              <a:gd name="adj" fmla="val 0"/>
            </a:avLst>
          </a:prstGeom>
          <a:solidFill>
            <a:srgbClr val="92D050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i="0" dirty="0"/>
              <a:t>Объем расходов </a:t>
            </a:r>
            <a:r>
              <a:rPr lang="ru-RU" i="0" dirty="0" smtClean="0"/>
              <a:t>по направлениям деятельности</a:t>
            </a:r>
          </a:p>
          <a:p>
            <a:pPr algn="ctr" defTabSz="822596"/>
            <a:r>
              <a:rPr lang="ru-RU" i="0" dirty="0" smtClean="0">
                <a:solidFill>
                  <a:srgbClr val="A50021"/>
                </a:solidFill>
              </a:rPr>
              <a:t>За  2023 год</a:t>
            </a:r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23561" name="_s3089"/>
          <p:cNvSpPr>
            <a:spLocks noChangeArrowheads="1"/>
          </p:cNvSpPr>
          <p:nvPr/>
        </p:nvSpPr>
        <p:spPr bwMode="auto">
          <a:xfrm>
            <a:off x="4977852" y="3381705"/>
            <a:ext cx="3937559" cy="587232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300" dirty="0"/>
          </a:p>
          <a:p>
            <a:pPr algn="ctr" defTabSz="822596"/>
            <a:r>
              <a:rPr lang="ru-RU" sz="1100" dirty="0" smtClean="0">
                <a:latin typeface="Arial" charset="0"/>
              </a:rPr>
              <a:t>Благоустройство территории поселения </a:t>
            </a:r>
            <a:r>
              <a:rPr lang="ru-RU" sz="1100" dirty="0" smtClean="0"/>
              <a:t>– 147,8</a:t>
            </a:r>
            <a:r>
              <a:rPr lang="ru-RU" sz="1100" dirty="0" smtClean="0">
                <a:solidFill>
                  <a:srgbClr val="A50021"/>
                </a:solidFill>
              </a:rPr>
              <a:t> </a:t>
            </a:r>
            <a:r>
              <a:rPr lang="ru-RU" sz="1100" dirty="0">
                <a:solidFill>
                  <a:srgbClr val="A50021"/>
                </a:solidFill>
              </a:rPr>
              <a:t>тыс. </a:t>
            </a:r>
            <a:r>
              <a:rPr lang="ru-RU" sz="1100" dirty="0" smtClean="0">
                <a:solidFill>
                  <a:srgbClr val="A50021"/>
                </a:solidFill>
              </a:rPr>
              <a:t>рублей(94,1% к плану)</a:t>
            </a:r>
            <a:endParaRPr lang="ru-RU" sz="1100" dirty="0">
              <a:solidFill>
                <a:srgbClr val="A50021"/>
              </a:solidFill>
            </a:endParaRP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23562" name="_s3090"/>
          <p:cNvSpPr>
            <a:spLocks noChangeArrowheads="1"/>
          </p:cNvSpPr>
          <p:nvPr/>
        </p:nvSpPr>
        <p:spPr bwMode="auto">
          <a:xfrm>
            <a:off x="307517" y="1186630"/>
            <a:ext cx="3968617" cy="842930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endParaRPr lang="ru-RU" sz="1100" dirty="0" smtClean="0">
              <a:latin typeface="Arial" charset="0"/>
            </a:endParaRPr>
          </a:p>
          <a:p>
            <a:pPr algn="ctr" defTabSz="822596"/>
            <a:r>
              <a:rPr lang="ru-RU" sz="1100" dirty="0" smtClean="0">
                <a:latin typeface="Arial" charset="0"/>
              </a:rPr>
              <a:t>Общегосударственные вопросы</a:t>
            </a:r>
          </a:p>
          <a:p>
            <a:pPr algn="ctr" defTabSz="822596"/>
            <a:r>
              <a:rPr lang="ru-RU" sz="1100" dirty="0" smtClean="0">
                <a:solidFill>
                  <a:srgbClr val="A50021"/>
                </a:solidFill>
              </a:rPr>
              <a:t>6 494,4 тыс. рублей(99,1 % к  плану) </a:t>
            </a:r>
          </a:p>
          <a:p>
            <a:pPr algn="ctr" defTabSz="822596"/>
            <a:endParaRPr lang="ru-RU" sz="1100" dirty="0" smtClean="0">
              <a:solidFill>
                <a:srgbClr val="A50021"/>
              </a:solidFill>
            </a:endParaRPr>
          </a:p>
          <a:p>
            <a:pPr algn="ctr" defTabSz="822596"/>
            <a:endParaRPr lang="ru-RU" sz="11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3563" name="_s3091"/>
          <p:cNvSpPr>
            <a:spLocks noChangeArrowheads="1"/>
          </p:cNvSpPr>
          <p:nvPr/>
        </p:nvSpPr>
        <p:spPr bwMode="auto">
          <a:xfrm>
            <a:off x="4924672" y="1186630"/>
            <a:ext cx="3973476" cy="805807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 smtClean="0">
                <a:latin typeface="Arial" charset="0"/>
              </a:rPr>
              <a:t>Образование 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8,1 тыс.рублей(100,0% к плану)</a:t>
            </a:r>
            <a:endParaRPr lang="ru-RU" sz="1100" dirty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3564" name="_s3092"/>
          <p:cNvSpPr>
            <a:spLocks noChangeArrowheads="1"/>
          </p:cNvSpPr>
          <p:nvPr/>
        </p:nvSpPr>
        <p:spPr bwMode="auto">
          <a:xfrm>
            <a:off x="270620" y="2455940"/>
            <a:ext cx="3972085" cy="732883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 smtClean="0">
                <a:latin typeface="Arial" charset="0"/>
              </a:rPr>
              <a:t>национальная оборона 130,1 </a:t>
            </a:r>
            <a:r>
              <a:rPr lang="ru-RU" sz="1100" dirty="0" smtClean="0">
                <a:solidFill>
                  <a:srgbClr val="A5002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тыс</a:t>
            </a:r>
            <a:r>
              <a:rPr lang="ru-RU" sz="1100" dirty="0">
                <a:solidFill>
                  <a:srgbClr val="A5002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. </a:t>
            </a:r>
            <a:r>
              <a:rPr lang="ru-RU" sz="1100" dirty="0" smtClean="0">
                <a:solidFill>
                  <a:srgbClr val="A5002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рублей(100,0% к плану)</a:t>
            </a:r>
            <a:endParaRPr lang="ru-RU" sz="1100" dirty="0">
              <a:solidFill>
                <a:srgbClr val="A5002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3565" name="_s3093"/>
          <p:cNvSpPr>
            <a:spLocks noChangeArrowheads="1"/>
          </p:cNvSpPr>
          <p:nvPr/>
        </p:nvSpPr>
        <p:spPr bwMode="auto">
          <a:xfrm>
            <a:off x="4958237" y="2386064"/>
            <a:ext cx="3963743" cy="586990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 smtClean="0">
                <a:latin typeface="Arial" charset="0"/>
              </a:rPr>
              <a:t>Дорожное хозяйство 0,0 </a:t>
            </a:r>
            <a:r>
              <a:rPr lang="ru-RU" sz="1100" dirty="0" smtClean="0">
                <a:latin typeface="Arial" charset="0"/>
              </a:rPr>
              <a:t>тыс.рублей</a:t>
            </a:r>
            <a:endParaRPr lang="ru-RU" sz="1100" dirty="0">
              <a:solidFill>
                <a:srgbClr val="A50021"/>
              </a:solidFill>
            </a:endParaRPr>
          </a:p>
        </p:txBody>
      </p:sp>
      <p:sp>
        <p:nvSpPr>
          <p:cNvPr id="23566" name="_s3094"/>
          <p:cNvSpPr>
            <a:spLocks noChangeArrowheads="1"/>
          </p:cNvSpPr>
          <p:nvPr/>
        </p:nvSpPr>
        <p:spPr bwMode="auto">
          <a:xfrm>
            <a:off x="5004930" y="4366823"/>
            <a:ext cx="3972085" cy="901759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 smtClean="0">
                <a:latin typeface="Arial" charset="0"/>
              </a:rPr>
              <a:t>Культура – 1352,9</a:t>
            </a:r>
            <a:r>
              <a:rPr lang="ru-RU" sz="1100" dirty="0" smtClean="0">
                <a:solidFill>
                  <a:srgbClr val="C00000"/>
                </a:solidFill>
                <a:latin typeface="Arial" charset="0"/>
              </a:rPr>
              <a:t> тыс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. рублей </a:t>
            </a:r>
            <a:r>
              <a:rPr lang="ru-RU" sz="1100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1100" dirty="0" smtClean="0">
                <a:latin typeface="Arial" charset="0"/>
              </a:rPr>
              <a:t>(99,7</a:t>
            </a:r>
            <a:r>
              <a:rPr lang="ru-RU" sz="1100" dirty="0" smtClean="0">
                <a:solidFill>
                  <a:srgbClr val="C00000"/>
                </a:solidFill>
                <a:latin typeface="Arial" charset="0"/>
              </a:rPr>
              <a:t>% к плану</a:t>
            </a:r>
            <a:r>
              <a:rPr lang="ru-RU" sz="1100" dirty="0" smtClean="0">
                <a:latin typeface="Arial" charset="0"/>
              </a:rPr>
              <a:t>) </a:t>
            </a:r>
            <a:r>
              <a:rPr lang="ru-RU" b="0" i="0" dirty="0" smtClean="0">
                <a:latin typeface="Arial" charset="0"/>
              </a:rPr>
              <a:t> </a:t>
            </a:r>
            <a:endParaRPr lang="ru-RU" b="0" i="0" dirty="0">
              <a:latin typeface="Arial" charset="0"/>
            </a:endParaRPr>
          </a:p>
        </p:txBody>
      </p:sp>
      <p:sp>
        <p:nvSpPr>
          <p:cNvPr id="23567" name="Text Box 147"/>
          <p:cNvSpPr txBox="1">
            <a:spLocks noChangeArrowheads="1"/>
          </p:cNvSpPr>
          <p:nvPr/>
        </p:nvSpPr>
        <p:spPr bwMode="auto">
          <a:xfrm>
            <a:off x="8230573" y="2679559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68" name="Text Box 148"/>
          <p:cNvSpPr txBox="1">
            <a:spLocks noChangeArrowheads="1"/>
          </p:cNvSpPr>
          <p:nvPr/>
        </p:nvSpPr>
        <p:spPr bwMode="auto">
          <a:xfrm>
            <a:off x="410139" y="1665906"/>
            <a:ext cx="759104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69" name="Text Box 149"/>
          <p:cNvSpPr txBox="1">
            <a:spLocks noChangeArrowheads="1"/>
          </p:cNvSpPr>
          <p:nvPr/>
        </p:nvSpPr>
        <p:spPr bwMode="auto">
          <a:xfrm>
            <a:off x="346185" y="2679559"/>
            <a:ext cx="827228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0" name="Text Box 151"/>
          <p:cNvSpPr txBox="1">
            <a:spLocks noChangeArrowheads="1"/>
          </p:cNvSpPr>
          <p:nvPr/>
        </p:nvSpPr>
        <p:spPr bwMode="auto">
          <a:xfrm>
            <a:off x="410139" y="5701801"/>
            <a:ext cx="696540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1" name="Text Box 152"/>
          <p:cNvSpPr txBox="1">
            <a:spLocks noChangeArrowheads="1"/>
          </p:cNvSpPr>
          <p:nvPr/>
        </p:nvSpPr>
        <p:spPr bwMode="auto">
          <a:xfrm>
            <a:off x="8230573" y="686808"/>
            <a:ext cx="629806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2" name="Text Box 153"/>
          <p:cNvSpPr txBox="1">
            <a:spLocks noChangeArrowheads="1"/>
          </p:cNvSpPr>
          <p:nvPr/>
        </p:nvSpPr>
        <p:spPr bwMode="auto">
          <a:xfrm>
            <a:off x="8230573" y="1717740"/>
            <a:ext cx="625635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3" name="Text Box 154"/>
          <p:cNvSpPr txBox="1">
            <a:spLocks noChangeArrowheads="1"/>
          </p:cNvSpPr>
          <p:nvPr/>
        </p:nvSpPr>
        <p:spPr bwMode="auto">
          <a:xfrm>
            <a:off x="8230573" y="3710491"/>
            <a:ext cx="629806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4" name="Text Box 155"/>
          <p:cNvSpPr txBox="1">
            <a:spLocks noChangeArrowheads="1"/>
          </p:cNvSpPr>
          <p:nvPr/>
        </p:nvSpPr>
        <p:spPr bwMode="auto">
          <a:xfrm>
            <a:off x="8230573" y="4738543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5" name="Text Box 156"/>
          <p:cNvSpPr txBox="1">
            <a:spLocks noChangeArrowheads="1"/>
          </p:cNvSpPr>
          <p:nvPr/>
        </p:nvSpPr>
        <p:spPr bwMode="auto">
          <a:xfrm>
            <a:off x="8230573" y="5701801"/>
            <a:ext cx="629806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229183" y="4408817"/>
            <a:ext cx="696540" cy="58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>
              <a:latin typeface="Arial" charset="0"/>
            </a:endParaRPr>
          </a:p>
          <a:p>
            <a:pPr defTabSz="822596">
              <a:spcBef>
                <a:spcPct val="50000"/>
              </a:spcBef>
            </a:pPr>
            <a:endParaRPr lang="ru-RU" sz="1300" dirty="0">
              <a:latin typeface="Arial" charset="0"/>
            </a:endParaRPr>
          </a:p>
        </p:txBody>
      </p:sp>
      <p:sp>
        <p:nvSpPr>
          <p:cNvPr id="49" name="_s3094"/>
          <p:cNvSpPr>
            <a:spLocks noChangeArrowheads="1"/>
          </p:cNvSpPr>
          <p:nvPr/>
        </p:nvSpPr>
        <p:spPr bwMode="auto">
          <a:xfrm>
            <a:off x="233869" y="4570666"/>
            <a:ext cx="3972085" cy="742190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 smtClean="0">
                <a:latin typeface="Arial" charset="0"/>
              </a:rPr>
              <a:t>Социальная политика 605,7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 тыс.рублей(100,0% к плану)</a:t>
            </a:r>
            <a:endParaRPr lang="ru-RU" sz="1100" dirty="0">
              <a:latin typeface="Arial" charset="0"/>
            </a:endParaRPr>
          </a:p>
        </p:txBody>
      </p:sp>
      <p:sp>
        <p:nvSpPr>
          <p:cNvPr id="51" name="_s3094"/>
          <p:cNvSpPr>
            <a:spLocks noChangeArrowheads="1"/>
          </p:cNvSpPr>
          <p:nvPr/>
        </p:nvSpPr>
        <p:spPr bwMode="auto">
          <a:xfrm>
            <a:off x="4929190" y="5715016"/>
            <a:ext cx="3972085" cy="688251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 smtClean="0">
                <a:latin typeface="Arial" charset="0"/>
              </a:rPr>
              <a:t>ФК и спорт– 1</a:t>
            </a:r>
            <a:r>
              <a:rPr lang="ru-RU" sz="1100" dirty="0" smtClean="0">
                <a:solidFill>
                  <a:srgbClr val="C00000"/>
                </a:solidFill>
                <a:latin typeface="Arial" charset="0"/>
              </a:rPr>
              <a:t>,0 тыс</a:t>
            </a:r>
            <a:r>
              <a:rPr lang="ru-RU" sz="1100" dirty="0">
                <a:solidFill>
                  <a:srgbClr val="C00000"/>
                </a:solidFill>
                <a:latin typeface="Arial" charset="0"/>
              </a:rPr>
              <a:t>. </a:t>
            </a:r>
            <a:r>
              <a:rPr lang="ru-RU" sz="1100" dirty="0" smtClean="0">
                <a:solidFill>
                  <a:srgbClr val="C00000"/>
                </a:solidFill>
                <a:latin typeface="Arial" charset="0"/>
              </a:rPr>
              <a:t>рублей(100,0% к плану)</a:t>
            </a:r>
            <a:endParaRPr lang="ru-RU" b="0" i="0" dirty="0">
              <a:latin typeface="Arial" charset="0"/>
            </a:endParaRPr>
          </a:p>
        </p:txBody>
      </p:sp>
      <p:cxnSp>
        <p:nvCxnSpPr>
          <p:cNvPr id="55" name="_s3082"/>
          <p:cNvCxnSpPr>
            <a:cxnSpLocks noChangeShapeType="1"/>
          </p:cNvCxnSpPr>
          <p:nvPr/>
        </p:nvCxnSpPr>
        <p:spPr bwMode="auto">
          <a:xfrm flipV="1">
            <a:off x="4183020" y="2273055"/>
            <a:ext cx="379943" cy="266309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64" name="_s3089"/>
          <p:cNvSpPr>
            <a:spLocks noChangeArrowheads="1"/>
          </p:cNvSpPr>
          <p:nvPr/>
        </p:nvSpPr>
        <p:spPr bwMode="auto">
          <a:xfrm>
            <a:off x="284644" y="3613714"/>
            <a:ext cx="3973476" cy="587232"/>
          </a:xfrm>
          <a:prstGeom prst="cube">
            <a:avLst>
              <a:gd name="adj" fmla="val 10764"/>
            </a:avLst>
          </a:prstGeom>
          <a:solidFill>
            <a:srgbClr val="99FF66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300" dirty="0"/>
          </a:p>
          <a:p>
            <a:pPr algn="ctr" defTabSz="822596"/>
            <a:r>
              <a:rPr lang="ru-RU" sz="1100" dirty="0" smtClean="0">
                <a:latin typeface="Arial" charset="0"/>
              </a:rPr>
              <a:t>ГО ЧС  </a:t>
            </a:r>
            <a:r>
              <a:rPr lang="ru-RU" sz="1100" dirty="0" smtClean="0"/>
              <a:t> 5,0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 тыс.рублей(100,0% к 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плану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)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cxnSp>
        <p:nvCxnSpPr>
          <p:cNvPr id="69" name="_s3082"/>
          <p:cNvCxnSpPr>
            <a:cxnSpLocks noChangeShapeType="1"/>
          </p:cNvCxnSpPr>
          <p:nvPr/>
        </p:nvCxnSpPr>
        <p:spPr bwMode="auto">
          <a:xfrm flipV="1">
            <a:off x="4185466" y="1124396"/>
            <a:ext cx="379943" cy="266309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75" name="_s3087"/>
          <p:cNvCxnSpPr>
            <a:cxnSpLocks noChangeShapeType="1"/>
          </p:cNvCxnSpPr>
          <p:nvPr/>
        </p:nvCxnSpPr>
        <p:spPr bwMode="auto">
          <a:xfrm rot="10800000">
            <a:off x="4569656" y="2679559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76" name="_s3087"/>
          <p:cNvCxnSpPr>
            <a:cxnSpLocks noChangeShapeType="1"/>
          </p:cNvCxnSpPr>
          <p:nvPr/>
        </p:nvCxnSpPr>
        <p:spPr bwMode="auto">
          <a:xfrm rot="10800000">
            <a:off x="4578463" y="1445476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Результаты реализации муниципальных программ  за  2023 год</a:t>
            </a:r>
            <a:endParaRPr lang="ru-RU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7569"/>
              </p:ext>
            </p:extLst>
          </p:nvPr>
        </p:nvGraphicFramePr>
        <p:xfrm>
          <a:off x="428596" y="1571612"/>
          <a:ext cx="8535892" cy="3643338"/>
        </p:xfrm>
        <a:graphic>
          <a:graphicData uri="http://schemas.openxmlformats.org/drawingml/2006/table">
            <a:tbl>
              <a:tblPr/>
              <a:tblGrid>
                <a:gridCol w="4929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77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696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/>
                        </a:rPr>
                        <a:t> тыс. руб. 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Наименование 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>
                          <a:latin typeface="Times New Roman"/>
                        </a:rPr>
                        <a:t>расходов</a:t>
                      </a: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План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2023 </a:t>
                      </a:r>
                      <a:r>
                        <a:rPr lang="ru-RU" sz="1600" b="1" i="0" u="none" strike="noStrike" dirty="0">
                          <a:latin typeface="Times New Roman"/>
                        </a:rPr>
                        <a:t>года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Факт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 2023года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% исполнения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поддержка граждан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Times New Roman"/>
                        </a:rPr>
                        <a:t>605,7</a:t>
                      </a:r>
                      <a:endParaRPr lang="ru-RU" sz="20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Times New Roman"/>
                        </a:rPr>
                        <a:t>605,7</a:t>
                      </a:r>
                      <a:endParaRPr lang="ru-RU" sz="20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физической культуры и спорта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latin typeface="Times New Roman"/>
                        </a:rPr>
                        <a:t>1,0</a:t>
                      </a:r>
                      <a:endParaRPr lang="ru-RU" sz="20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latin typeface="Times New Roman"/>
                        </a:rPr>
                        <a:t>1,0</a:t>
                      </a:r>
                      <a:endParaRPr lang="ru-RU" sz="20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4446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качественными жилищно-коммунальными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услугами населения Краснопартизанского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сельского поселения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latin typeface="Times New Roman"/>
                        </a:rPr>
                        <a:t>147,2</a:t>
                      </a:r>
                      <a:endParaRPr lang="ru-RU" sz="20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latin typeface="Times New Roman"/>
                        </a:rPr>
                        <a:t>138,0</a:t>
                      </a:r>
                      <a:endParaRPr lang="ru-RU" sz="20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93,8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244408" y="0"/>
            <a:ext cx="899592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9FF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8887393"/>
              </p:ext>
            </p:extLst>
          </p:nvPr>
        </p:nvGraphicFramePr>
        <p:xfrm>
          <a:off x="395536" y="468880"/>
          <a:ext cx="8496945" cy="6996272"/>
        </p:xfrm>
        <a:graphic>
          <a:graphicData uri="http://schemas.openxmlformats.org/drawingml/2006/table">
            <a:tbl>
              <a:tblPr/>
              <a:tblGrid>
                <a:gridCol w="49622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57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5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Наименование 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600" b="1" i="0" u="none" strike="noStrike" dirty="0">
                          <a:latin typeface="Times New Roman"/>
                        </a:rPr>
                        <a:t>расходов</a:t>
                      </a:r>
                    </a:p>
                  </a:txBody>
                  <a:tcPr marL="6080" marR="6080" marT="608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План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2023 </a:t>
                      </a:r>
                      <a:r>
                        <a:rPr lang="ru-RU" sz="1600" b="1" i="0" u="none" strike="noStrike" dirty="0">
                          <a:latin typeface="Times New Roman"/>
                        </a:rPr>
                        <a:t>года</a:t>
                      </a: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Факт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 2023года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% исполнения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6080" marR="6080" marT="6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7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Энергосбережение  и  повышение энергетической эффективности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2,5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2,5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</a:tr>
              <a:tr h="787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Охрана окружающей среды и рациональное природопользование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7,3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7,3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</a:tr>
              <a:tr h="787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общественного порядка и противодействие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преступности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3,0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3,0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01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5,0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5,0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культуры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1357,6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1352,9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99,7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3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dirty="0" smtClean="0">
                          <a:latin typeface="Times New Roman"/>
                          <a:ea typeface="Times New Roman"/>
                        </a:rPr>
                        <a:t>Развитие транспортной системы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политика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18,1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18,1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6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муниципальными финансами и создание условий для эффективного управления муниципальными финансами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6125,7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6069,2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latin typeface="Times New Roman"/>
                        </a:rPr>
                        <a:t>99,1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4922" marR="4922" marT="4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7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Номер слайда 5"/>
          <p:cNvSpPr txBox="1">
            <a:spLocks/>
          </p:cNvSpPr>
          <p:nvPr/>
        </p:nvSpPr>
        <p:spPr>
          <a:xfrm>
            <a:off x="8244408" y="0"/>
            <a:ext cx="899592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Слайд 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757</TotalTime>
  <Words>359</Words>
  <Application>Microsoft Office PowerPoint</Application>
  <PresentationFormat>Экран (4:3)</PresentationFormat>
  <Paragraphs>123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Слайд 1</vt:lpstr>
      <vt:lpstr>    Основные параметры исполнения бюджета Краснопартизанского сельского поселения  ремонтненского РАЙОНА  за  2023 год                                                                                                                         тыс.рублей </vt:lpstr>
      <vt:lpstr> </vt:lpstr>
      <vt:lpstr>Безвозмездные поступления  бюджета  Краснопартизанского  сельского  поселения ремонтненского  РАЙОНА  за  2023  год   исполнены в сумме 7 590,1  тыс. рублей</vt:lpstr>
      <vt:lpstr>Слайд 5</vt:lpstr>
      <vt:lpstr>Результаты реализации муниципальных программ  за  2023 год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dc:creator>User</dc:creator>
  <cp:lastModifiedBy>User</cp:lastModifiedBy>
  <cp:revision>112</cp:revision>
  <dcterms:modified xsi:type="dcterms:W3CDTF">2024-05-27T13:00:27Z</dcterms:modified>
</cp:coreProperties>
</file>