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95" autoAdjust="0"/>
    <p:restoredTop sz="94624" autoAdjust="0"/>
  </p:normalViewPr>
  <p:slideViewPr>
    <p:cSldViewPr>
      <p:cViewPr>
        <p:scale>
          <a:sx n="98" d="100"/>
          <a:sy n="98" d="100"/>
        </p:scale>
        <p:origin x="-1164"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1"/>
          <c:y val="3.9441259180315456E-2"/>
        </c:manualLayout>
      </c:layout>
    </c:title>
    <c:view3D>
      <c:rotX val="30"/>
      <c:perspective val="30"/>
    </c:view3D>
    <c:plotArea>
      <c:layout>
        <c:manualLayout>
          <c:layoutTarget val="inner"/>
          <c:xMode val="edge"/>
          <c:yMode val="edge"/>
          <c:x val="5.1054268823931923E-2"/>
          <c:y val="0.13137251958734714"/>
          <c:w val="0.57829393225314274"/>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33.800000000000004</c:v>
                </c:pt>
                <c:pt idx="1">
                  <c:v>1.8</c:v>
                </c:pt>
                <c:pt idx="2">
                  <c:v>64.400000000000006</c:v>
                </c:pt>
              </c:numCache>
            </c:numRef>
          </c:val>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69"/>
          </c:dPt>
          <c:dPt>
            <c:idx val="2"/>
            <c:explosion val="34"/>
          </c:dPt>
          <c:dPt>
            <c:idx val="3"/>
            <c:explosion val="4"/>
          </c:dPt>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377.3</c:v>
                </c:pt>
                <c:pt idx="1">
                  <c:v>104.8</c:v>
                </c:pt>
                <c:pt idx="2">
                  <c:v>1814.8</c:v>
                </c:pt>
                <c:pt idx="3">
                  <c:v>1.3</c:v>
                </c:pt>
              </c:numCache>
            </c:numRef>
          </c:val>
        </c:ser>
      </c:pie3DChart>
    </c:plotArea>
    <c:legend>
      <c:legendPos val="b"/>
      <c:layout>
        <c:manualLayout>
          <c:xMode val="edge"/>
          <c:yMode val="edge"/>
          <c:x val="1.2484371173354309E-2"/>
          <c:y val="0.66799164712778614"/>
          <c:w val="0.92592129516247623"/>
          <c:h val="0.30292900058616645"/>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632"/>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63E-2"/>
                  <c:y val="-2.6013935758030279E-2"/>
                </c:manualLayout>
              </c:layout>
              <c:tx>
                <c:rich>
                  <a:bodyPr/>
                  <a:lstStyle/>
                  <a:p>
                    <a:r>
                      <a:rPr lang="ru-RU" dirty="0" smtClean="0"/>
                      <a:t>88,5</a:t>
                    </a:r>
                    <a:endParaRPr lang="en-US" dirty="0"/>
                  </a:p>
                </c:rich>
              </c:tx>
              <c:showVal val="1"/>
            </c:dLbl>
            <c:dLbl>
              <c:idx val="1"/>
              <c:layout>
                <c:manualLayout>
                  <c:x val="-0.24941550402607043"/>
                  <c:y val="2.6660617956029635E-2"/>
                </c:manualLayout>
              </c:layout>
              <c:tx>
                <c:rich>
                  <a:bodyPr/>
                  <a:lstStyle/>
                  <a:p>
                    <a:r>
                      <a:rPr lang="ru-RU" dirty="0" smtClean="0"/>
                      <a:t>88,5</a:t>
                    </a:r>
                    <a:endParaRPr lang="en-US" dirty="0"/>
                  </a:p>
                </c:rich>
              </c:tx>
              <c:showVal val="1"/>
            </c:dLbl>
            <c:dLbl>
              <c:idx val="2"/>
              <c:layout>
                <c:manualLayout>
                  <c:x val="-5.7229512977544465E-2"/>
                  <c:y val="-1.4419760029996235E-2"/>
                </c:manualLayout>
              </c:layout>
              <c:showVal val="1"/>
            </c:dLbl>
            <c:txPr>
              <a:bodyPr/>
              <a:lstStyle/>
              <a:p>
                <a:pPr>
                  <a:defRPr b="1"/>
                </a:pPr>
                <a:endParaRPr lang="ru-RU"/>
              </a:p>
            </c:txPr>
            <c:showVal val="1"/>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78.900000000000006</c:v>
                </c:pt>
                <c:pt idx="1">
                  <c:v>45.9</c:v>
                </c:pt>
                <c:pt idx="2">
                  <c:v>1.3</c:v>
                </c:pt>
              </c:numCache>
            </c:numRef>
          </c:val>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6.2268981607195399E-2"/>
          <c:y val="0.1432631159730372"/>
          <c:w val="0.88494660600384678"/>
          <c:h val="0.62133148892720758"/>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28E-2"/>
                  <c:y val="-3.3950443694538104E-2"/>
                </c:manualLayout>
              </c:layout>
              <c:showVal val="1"/>
            </c:dLbl>
            <c:dLbl>
              <c:idx val="1"/>
              <c:layout>
                <c:manualLayout>
                  <c:x val="0"/>
                  <c:y val="0.3384341142054445"/>
                </c:manualLayout>
              </c:layout>
              <c:showVal val="1"/>
            </c:dLbl>
            <c:dLbl>
              <c:idx val="2"/>
              <c:layout>
                <c:manualLayout>
                  <c:x val="-6.417395742198892E-2"/>
                  <c:y val="-9.3784839395075828E-2"/>
                </c:manualLayout>
              </c:layout>
              <c:showVal val="1"/>
            </c:dLbl>
            <c:txPr>
              <a:bodyPr/>
              <a:lstStyle/>
              <a:p>
                <a:pPr>
                  <a:defRPr b="1"/>
                </a:pPr>
                <a:endParaRPr lang="ru-RU"/>
              </a:p>
            </c:txPr>
            <c:showVal val="1"/>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3056.5</c:v>
                </c:pt>
                <c:pt idx="1">
                  <c:v>69.5</c:v>
                </c:pt>
                <c:pt idx="2">
                  <c:v>1267</c:v>
                </c:pt>
              </c:numCache>
            </c:numRef>
          </c:val>
        </c:ser>
      </c:pie3D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368526721159447"/>
          <c:y val="0"/>
          <c:w val="0.47928114392030208"/>
          <c:h val="0.97775599445057404"/>
        </c:manualLayout>
      </c:layout>
      <c:barChart>
        <c:barDir val="bar"/>
        <c:grouping val="clustered"/>
        <c:ser>
          <c:idx val="0"/>
          <c:order val="0"/>
          <c:tx>
            <c:strRef>
              <c:f>'Структура расходов по отраслям'!$B$4</c:f>
              <c:strCache>
                <c:ptCount val="1"/>
                <c:pt idx="0">
                  <c:v>2017</c:v>
                </c:pt>
              </c:strCache>
            </c:strRef>
          </c:tx>
          <c:dLbls>
            <c:dLbl>
              <c:idx val="0"/>
              <c:layout/>
              <c:tx>
                <c:rich>
                  <a:bodyPr/>
                  <a:lstStyle/>
                  <a:p>
                    <a:r>
                      <a:rPr lang="ru-RU" dirty="0" smtClean="0"/>
                      <a:t>5396,7</a:t>
                    </a:r>
                    <a:endParaRPr lang="en-US" dirty="0"/>
                  </a:p>
                </c:rich>
              </c:tx>
              <c:showVal val="1"/>
            </c:dLbl>
            <c:dLbl>
              <c:idx val="1"/>
              <c:layout/>
              <c:tx>
                <c:rich>
                  <a:bodyPr/>
                  <a:lstStyle/>
                  <a:p>
                    <a:r>
                      <a:rPr lang="ru-RU" smtClean="0"/>
                      <a:t>82,9</a:t>
                    </a:r>
                    <a:endParaRPr lang="en-US"/>
                  </a:p>
                </c:rich>
              </c:tx>
              <c:showVal val="1"/>
            </c:dLbl>
            <c:dLbl>
              <c:idx val="2"/>
              <c:layout/>
              <c:tx>
                <c:rich>
                  <a:bodyPr/>
                  <a:lstStyle/>
                  <a:p>
                    <a:r>
                      <a:rPr lang="ru-RU" dirty="0" smtClean="0"/>
                      <a:t>0,0</a:t>
                    </a:r>
                    <a:endParaRPr lang="en-US" dirty="0"/>
                  </a:p>
                </c:rich>
              </c:tx>
              <c:showVal val="1"/>
            </c:dLbl>
            <c:dLbl>
              <c:idx val="3"/>
              <c:layout/>
              <c:tx>
                <c:rich>
                  <a:bodyPr/>
                  <a:lstStyle/>
                  <a:p>
                    <a:r>
                      <a:rPr lang="ru-RU" smtClean="0"/>
                      <a:t>15,0</a:t>
                    </a:r>
                    <a:endParaRPr lang="en-US"/>
                  </a:p>
                </c:rich>
              </c:tx>
              <c:showVal val="1"/>
            </c:dLbl>
            <c:dLbl>
              <c:idx val="4"/>
              <c:layout/>
              <c:tx>
                <c:rich>
                  <a:bodyPr/>
                  <a:lstStyle/>
                  <a:p>
                    <a:r>
                      <a:rPr lang="ru-RU" dirty="0" smtClean="0"/>
                      <a:t>654,2</a:t>
                    </a:r>
                    <a:endParaRPr lang="en-US" dirty="0"/>
                  </a:p>
                </c:rich>
              </c:tx>
              <c:showVal val="1"/>
            </c:dLbl>
            <c:dLbl>
              <c:idx val="5"/>
              <c:layout/>
              <c:tx>
                <c:rich>
                  <a:bodyPr/>
                  <a:lstStyle/>
                  <a:p>
                    <a:r>
                      <a:rPr lang="ru-RU" dirty="0" smtClean="0"/>
                      <a:t>1175,8</a:t>
                    </a:r>
                    <a:endParaRPr lang="en-US" dirty="0"/>
                  </a:p>
                </c:rich>
              </c:tx>
              <c:showVal val="1"/>
            </c:dLbl>
            <c:dLbl>
              <c:idx val="6"/>
              <c:layout/>
              <c:tx>
                <c:rich>
                  <a:bodyPr/>
                  <a:lstStyle/>
                  <a:p>
                    <a:r>
                      <a:rPr lang="ru-RU" dirty="0" smtClean="0"/>
                      <a:t>30,0</a:t>
                    </a:r>
                    <a:endParaRPr lang="en-US" dirty="0"/>
                  </a:p>
                </c:rich>
              </c:tx>
              <c:showVal val="1"/>
            </c:dLbl>
            <c:dLbl>
              <c:idx val="7"/>
              <c:layout/>
              <c:tx>
                <c:rich>
                  <a:bodyPr/>
                  <a:lstStyle/>
                  <a:p>
                    <a:r>
                      <a:rPr lang="ru-RU" smtClean="0"/>
                      <a:t>370,3</a:t>
                    </a:r>
                    <a:endParaRPr lang="en-US"/>
                  </a:p>
                </c:rich>
              </c:tx>
              <c:showVal val="1"/>
            </c:dLbl>
            <c:showVal val="1"/>
          </c:dLbls>
          <c:cat>
            <c:strRef>
              <c:f>'Структура расходов по отраслям'!$A$5:$A$12</c:f>
              <c:strCache>
                <c:ptCount val="8"/>
                <c:pt idx="0">
                  <c:v>Общегосударственные вопросы</c:v>
                </c:pt>
                <c:pt idx="1">
                  <c:v>Национальная оборона</c:v>
                </c:pt>
                <c:pt idx="2">
                  <c:v>Развитие спорта</c:v>
                </c:pt>
                <c:pt idx="3">
                  <c:v>Национальная безопасность</c:v>
                </c:pt>
                <c:pt idx="4">
                  <c:v>Жилищно-коммунальное хозяйство</c:v>
                </c:pt>
                <c:pt idx="5">
                  <c:v>Культура, кинематография</c:v>
                </c:pt>
                <c:pt idx="6">
                  <c:v>муниципальная политика</c:v>
                </c:pt>
                <c:pt idx="7">
                  <c:v>Социальная политика</c:v>
                </c:pt>
              </c:strCache>
            </c:strRef>
          </c:cat>
          <c:val>
            <c:numRef>
              <c:f>'Структура расходов по отраслям'!$B$5:$B$12</c:f>
              <c:numCache>
                <c:formatCode>0.0</c:formatCode>
                <c:ptCount val="8"/>
                <c:pt idx="0">
                  <c:v>3958.9</c:v>
                </c:pt>
                <c:pt idx="1">
                  <c:v>69.3</c:v>
                </c:pt>
                <c:pt idx="2">
                  <c:v>2</c:v>
                </c:pt>
                <c:pt idx="3">
                  <c:v>3.1</c:v>
                </c:pt>
                <c:pt idx="4">
                  <c:v>70</c:v>
                </c:pt>
                <c:pt idx="5">
                  <c:v>675.6</c:v>
                </c:pt>
                <c:pt idx="6">
                  <c:v>20</c:v>
                </c:pt>
                <c:pt idx="7">
                  <c:v>166.9</c:v>
                </c:pt>
              </c:numCache>
            </c:numRef>
          </c:val>
        </c:ser>
        <c:axId val="64886272"/>
        <c:axId val="64887808"/>
      </c:barChart>
      <c:catAx>
        <c:axId val="64886272"/>
        <c:scaling>
          <c:orientation val="minMax"/>
        </c:scaling>
        <c:axPos val="l"/>
        <c:numFmt formatCode="General" sourceLinked="1"/>
        <c:tickLblPos val="nextTo"/>
        <c:txPr>
          <a:bodyPr rot="0" vert="horz"/>
          <a:lstStyle/>
          <a:p>
            <a:pPr>
              <a:defRPr/>
            </a:pPr>
            <a:endParaRPr lang="ru-RU"/>
          </a:p>
        </c:txPr>
        <c:crossAx val="64887808"/>
        <c:crosses val="autoZero"/>
        <c:auto val="1"/>
        <c:lblAlgn val="ctr"/>
        <c:lblOffset val="100"/>
        <c:tickLblSkip val="1"/>
        <c:tickMarkSkip val="1"/>
      </c:catAx>
      <c:valAx>
        <c:axId val="64887808"/>
        <c:scaling>
          <c:orientation val="minMax"/>
        </c:scaling>
        <c:delete val="1"/>
        <c:axPos val="b"/>
        <c:majorGridlines/>
        <c:numFmt formatCode="0.0" sourceLinked="1"/>
        <c:tickLblPos val="nextTo"/>
        <c:crossAx val="64886272"/>
        <c:crosses val="autoZero"/>
        <c:crossBetween val="between"/>
      </c:valAx>
      <c:spPr>
        <a:noFill/>
        <a:ln w="25400">
          <a:noFill/>
        </a:ln>
      </c:spPr>
    </c:plotArea>
    <c:plotVisOnly val="1"/>
    <c:dispBlanksAs val="gap"/>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22.12.2020</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22.12.2020</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22.12.2020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xmlns=""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22.12.2020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xmlns=""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22.12.2020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xmlns=""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22.12.2020</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xmlns=""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22.12.2020</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xmlns=""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22.12.2020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xmlns=""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22.12.2020</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xmlns=""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22.12.2020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xmlns=""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22.12.2020</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xmlns=""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22.12.2020</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xmlns=""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22.12.2020</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xmlns=""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22.12.2020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xmlns=""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22.12.2020</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xmlns=""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22.12.2020</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_____Microsoft_Office_Excel_97-20032.xls"/><Relationship Id="rId5" Type="http://schemas.openxmlformats.org/officeDocument/2006/relationships/image" Target="../media/image19.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fontAlgn="auto">
              <a:spcAft>
                <a:spcPts val="0"/>
              </a:spcAft>
              <a:defRPr/>
            </a:pPr>
            <a:r>
              <a:rPr lang="ru-RU" sz="2800" dirty="0" smtClean="0">
                <a:solidFill>
                  <a:schemeClr val="accent1">
                    <a:lumMod val="50000"/>
                  </a:schemeClr>
                </a:solidFill>
                <a:effectLst/>
              </a:rPr>
              <a:t>О проекте БЮДЖЕТЕ  КРАСНОПАРТИЗАНСКОГО СЕЛЬСКОГО ПОСЕЛЕНИЯ РЕМОНТНЕНСКОГО РАЙОНА НА 2021 ГОД И НА ПЛАНОВЫЙ ПЕРИОД 2022 И 2023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 РЕМОНТНЕНСКИЙ РАЙОН</a:t>
            </a:r>
          </a:p>
          <a:p>
            <a:pPr marL="136525">
              <a:lnSpc>
                <a:spcPct val="80000"/>
              </a:lnSpc>
            </a:pPr>
            <a:r>
              <a:rPr lang="ru-RU" sz="1400" dirty="0" smtClean="0"/>
              <a:t>СОБРАНИЕ ДЕПУТАТОВ КРАСНОПАРТИЗАНСКОГО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бюджета по отраслям в </a:t>
              </a:r>
              <a:r>
                <a:rPr lang="ru-RU" sz="2400" dirty="0" smtClean="0"/>
                <a:t>2021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xmlns="" val="1586810656"/>
              </p:ext>
            </p:extLst>
          </p:nvPr>
        </p:nvGraphicFramePr>
        <p:xfrm>
          <a:off x="500034" y="1428736"/>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a:t>
            </a:r>
            <a:r>
              <a:rPr lang="ru-RU" sz="1400" dirty="0" err="1" smtClean="0">
                <a:latin typeface="Times New Roman" pitchFamily="18" charset="0"/>
              </a:rPr>
              <a:t>Краснопартизанском</a:t>
            </a:r>
            <a:r>
              <a:rPr lang="ru-RU" sz="1400" dirty="0" smtClean="0">
                <a:latin typeface="Times New Roman" pitchFamily="18" charset="0"/>
              </a:rPr>
              <a:t>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казенное учреждение культуры «</a:t>
            </a:r>
            <a:r>
              <a:rPr lang="ru-RU" sz="1400" dirty="0" err="1" smtClean="0">
                <a:latin typeface="Times New Roman" pitchFamily="18" charset="0"/>
              </a:rPr>
              <a:t>Краснопартизанский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xmlns=""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xmlns="" val="4211458719"/>
              </p:ext>
            </p:extLst>
          </p:nvPr>
        </p:nvGraphicFramePr>
        <p:xfrm>
          <a:off x="1274763" y="4183063"/>
          <a:ext cx="8842375" cy="2276475"/>
        </p:xfrm>
        <a:graphic>
          <a:graphicData uri="http://schemas.openxmlformats.org/presentationml/2006/ole">
            <p:oleObj spid="_x0000_s30778" name="Worksheet" r:id="rId6" imgW="5772060" imgH="1485900"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a:t>
            </a:r>
            <a:r>
              <a:rPr lang="ru-RU" b="1" dirty="0" err="1" smtClean="0">
                <a:solidFill>
                  <a:srgbClr val="CC0000"/>
                </a:solidFill>
                <a:latin typeface="Garamond" pitchFamily="18" charset="0"/>
              </a:rPr>
              <a:t>Краснопартизанского</a:t>
            </a:r>
            <a:r>
              <a:rPr lang="ru-RU" b="1" dirty="0" smtClean="0">
                <a:solidFill>
                  <a:srgbClr val="CC0000"/>
                </a:solidFill>
                <a:latin typeface="Garamond" pitchFamily="18" charset="0"/>
              </a:rPr>
              <a:t>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2021 год - очередной финансовый год,  2022-2023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xmlns="">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НЕНАЛОГОВЫЕ ДОХОДЫ</a:t>
            </a:r>
            <a:r>
              <a:rPr lang="ru-RU" sz="1400" b="1" dirty="0">
                <a:latin typeface="Constantia" pitchFamily="18" charset="0"/>
              </a:rPr>
              <a:t> </a:t>
            </a:r>
            <a:r>
              <a:rPr lang="ru-RU" sz="1400" dirty="0">
                <a:latin typeface="Constantia" pitchFamily="18" charset="0"/>
              </a:rPr>
              <a:t>– платежи в виде штрафов, санкций за нарушение законодательства, платежи за пользование имуществом </a:t>
            </a:r>
            <a:r>
              <a:rPr lang="ru-RU" sz="1400" dirty="0" smtClean="0">
                <a:latin typeface="Constantia" pitchFamily="18" charset="0"/>
              </a:rPr>
              <a:t>государства.</a:t>
            </a:r>
            <a:endParaRPr lang="ru-RU" sz="1400" dirty="0">
              <a:latin typeface="Constantia" pitchFamily="18" charset="0"/>
            </a:endParaRP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xmlns=""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3800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xmlns="" val="2404500736"/>
              </p:ext>
            </p:extLst>
          </p:nvPr>
        </p:nvGraphicFramePr>
        <p:xfrm>
          <a:off x="320675" y="982663"/>
          <a:ext cx="8939213" cy="5967412"/>
        </p:xfrm>
        <a:graphic>
          <a:graphicData uri="http://schemas.openxmlformats.org/presentationml/2006/ole">
            <p:oleObj spid="_x0000_s2083" name="Worksheet" r:id="rId5" imgW="5076810" imgH="3295560" progId="Excel.Sheet.8">
              <p:embed/>
            </p:oleObj>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692343679"/>
              </p:ext>
            </p:extLst>
          </p:nvPr>
        </p:nvGraphicFramePr>
        <p:xfrm>
          <a:off x="0" y="2143116"/>
          <a:ext cx="8713788" cy="5759633"/>
        </p:xfrm>
        <a:graphic>
          <a:graphicData uri="http://schemas.openxmlformats.org/drawingml/2006/table">
            <a:tbl>
              <a:tblPr/>
              <a:tblGrid>
                <a:gridCol w="2592388"/>
                <a:gridCol w="792162"/>
                <a:gridCol w="687384"/>
                <a:gridCol w="896941"/>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889,8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899,4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904,7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0,06%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6867,3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2600,6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2512,6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7284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7762,1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3505,2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3422,7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169,1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17,8%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159,4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159,4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60,7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60,7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504,6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504,6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26761835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2007118240"/>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1240938887"/>
              </p:ext>
            </p:extLst>
          </p:nvPr>
        </p:nvGraphicFramePr>
        <p:xfrm>
          <a:off x="179388" y="1196975"/>
          <a:ext cx="8799512" cy="3509328"/>
        </p:xfrm>
        <a:graphic>
          <a:graphicData uri="http://schemas.openxmlformats.org/drawingml/2006/table">
            <a:tbl>
              <a:tblPr/>
              <a:tblGrid>
                <a:gridCol w="2433637"/>
                <a:gridCol w="923925"/>
                <a:gridCol w="782638"/>
                <a:gridCol w="854075"/>
                <a:gridCol w="923925"/>
                <a:gridCol w="2881312"/>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6867,3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88,5%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2600,6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2512,6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6784,2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rPr>
                        <a:t>87,4%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2512,4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2512,4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83,1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88,2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Constantia" pitchFamily="18"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766394967"/>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607571239"/>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–7323,3</a:t>
            </a:r>
            <a:endParaRPr lang="ru-RU" sz="1600" dirty="0" smtClean="0">
              <a:latin typeface="Arial" charset="0"/>
            </a:endParaRPr>
          </a:p>
          <a:p>
            <a:pPr algn="ctr"/>
            <a:r>
              <a:rPr lang="ru-RU" sz="1600" dirty="0" smtClean="0">
                <a:latin typeface="Arial" charset="0"/>
              </a:rPr>
              <a:t>2022 год – </a:t>
            </a:r>
            <a:r>
              <a:rPr lang="ru-RU" sz="1600" dirty="0" smtClean="0">
                <a:latin typeface="Arial" charset="0"/>
              </a:rPr>
              <a:t>3327,2</a:t>
            </a:r>
            <a:endParaRPr lang="ru-RU" sz="1600" dirty="0" smtClean="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3247,0</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438,8</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178,0</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175,7</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7 </a:t>
            </a:r>
            <a:r>
              <a:rPr lang="ru-RU" sz="1600" dirty="0">
                <a:latin typeface="Arial" charset="0"/>
              </a:rPr>
              <a:t>программы,</a:t>
            </a:r>
          </a:p>
          <a:p>
            <a:pPr algn="ctr"/>
            <a:r>
              <a:rPr lang="ru-RU" sz="1600" dirty="0" smtClean="0">
                <a:latin typeface="Arial" charset="0"/>
              </a:rPr>
              <a:t>6928,0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1 программа, </a:t>
            </a:r>
          </a:p>
          <a:p>
            <a:pPr algn="ctr"/>
            <a:r>
              <a:rPr lang="ru-RU" sz="1600" dirty="0" smtClean="0">
                <a:latin typeface="Arial" charset="0"/>
              </a:rPr>
              <a:t>15,0тыс. руб.)</a:t>
            </a:r>
            <a:endParaRPr lang="ru-RU" sz="1600" dirty="0">
              <a:latin typeface="Arial" charset="0"/>
            </a:endParaRP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2021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 370,3 тыс</a:t>
            </a:r>
            <a:r>
              <a:rPr lang="ru-RU" sz="1600" dirty="0">
                <a:latin typeface="Arial" charset="0"/>
              </a:rPr>
              <a:t>.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1 программа,</a:t>
            </a:r>
            <a:endParaRPr lang="ru-RU" sz="1600" dirty="0">
              <a:latin typeface="Arial" charset="0"/>
            </a:endParaRPr>
          </a:p>
          <a:p>
            <a:pPr algn="ctr"/>
            <a:r>
              <a:rPr lang="ru-RU" sz="1600" dirty="0" smtClean="0">
                <a:latin typeface="Arial" charset="0"/>
              </a:rPr>
              <a:t>10,0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3745</TotalTime>
  <Words>678</Words>
  <Application>Microsoft Office PowerPoint</Application>
  <PresentationFormat>Экран (4:3)</PresentationFormat>
  <Paragraphs>185</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Worksheet</vt:lpstr>
      <vt:lpstr>О проекте БЮДЖЕТЕ  КРАСНОПАРТИЗАНСКОГО СЕЛЬСКОГО ПОСЕЛЕНИЯ РЕМОНТНЕНСКОГО РАЙОНА НА 2021 ГОД И НА ПЛАНОВЫЙ ПЕРИОД 2022 И 2023 ГОДОВ</vt:lpstr>
      <vt:lpstr>Слайд 2</vt:lpstr>
      <vt:lpstr>   </vt:lpstr>
      <vt:lpstr>Слайд 4</vt:lpstr>
      <vt:lpstr>Слайд 5</vt:lpstr>
      <vt:lpstr>Слайд 6</vt:lpstr>
      <vt:lpstr>Слайд 7</vt:lpstr>
      <vt:lpstr>Слайд 8</vt:lpstr>
      <vt:lpstr>Слайд 9</vt:lpstr>
      <vt:lpstr>Слайд 10</vt:lpstr>
      <vt:lpstr>Слайд 11</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User</cp:lastModifiedBy>
  <cp:revision>230</cp:revision>
  <dcterms:created xsi:type="dcterms:W3CDTF">2013-11-12T07:49:12Z</dcterms:created>
  <dcterms:modified xsi:type="dcterms:W3CDTF">2020-12-22T07:47:56Z</dcterms:modified>
</cp:coreProperties>
</file>