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84" r:id="rId4"/>
    <p:sldId id="258" r:id="rId5"/>
    <p:sldId id="285" r:id="rId6"/>
    <p:sldId id="263" r:id="rId7"/>
    <p:sldId id="264" r:id="rId8"/>
    <p:sldId id="290" r:id="rId9"/>
    <p:sldId id="281" r:id="rId10"/>
    <p:sldId id="272"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195" autoAdjust="0"/>
    <p:restoredTop sz="94624" autoAdjust="0"/>
  </p:normalViewPr>
  <p:slideViewPr>
    <p:cSldViewPr>
      <p:cViewPr>
        <p:scale>
          <a:sx n="98" d="100"/>
          <a:sy n="98" d="100"/>
        </p:scale>
        <p:origin x="-116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6"/>
          <c:y val="3.944125918031547E-2"/>
        </c:manualLayout>
      </c:layout>
    </c:title>
    <c:view3D>
      <c:rotX val="30"/>
      <c:perspective val="30"/>
    </c:view3D>
    <c:plotArea>
      <c:layout>
        <c:manualLayout>
          <c:layoutTarget val="inner"/>
          <c:xMode val="edge"/>
          <c:yMode val="edge"/>
          <c:x val="5.1054268823931923E-2"/>
          <c:y val="0.13137251958734714"/>
          <c:w val="0.57829393225314296"/>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97.2</c:v>
                </c:pt>
                <c:pt idx="1">
                  <c:v>2.8</c:v>
                </c:pt>
                <c:pt idx="2">
                  <c:v>64.400000000000006</c:v>
                </c:pt>
              </c:numCache>
            </c:numRef>
          </c:val>
        </c:ser>
      </c:pie3DChart>
    </c:plotArea>
    <c:legend>
      <c:legendPos val="r"/>
      <c:legendEntry>
        <c:idx val="1"/>
      </c:legendEntry>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69"/>
          </c:dPt>
          <c:dPt>
            <c:idx val="2"/>
            <c:explosion val="34"/>
          </c:dPt>
          <c:dPt>
            <c:idx val="3"/>
            <c:explosion val="4"/>
          </c:dPt>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377.3</c:v>
                </c:pt>
                <c:pt idx="1">
                  <c:v>104.8</c:v>
                </c:pt>
                <c:pt idx="2">
                  <c:v>1814.8</c:v>
                </c:pt>
                <c:pt idx="3">
                  <c:v>1.3</c:v>
                </c:pt>
              </c:numCache>
            </c:numRef>
          </c:val>
        </c:ser>
      </c:pie3DChart>
    </c:plotArea>
    <c:legend>
      <c:legendPos val="b"/>
      <c:layout>
        <c:manualLayout>
          <c:xMode val="edge"/>
          <c:yMode val="edge"/>
          <c:x val="1.2484371173354309E-2"/>
          <c:y val="0.66799164712778669"/>
          <c:w val="0.92592129516247645"/>
          <c:h val="0.30292900058616645"/>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61"/>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63E-2"/>
                  <c:y val="-2.601393575803029E-2"/>
                </c:manualLayout>
              </c:layout>
              <c:tx>
                <c:rich>
                  <a:bodyPr/>
                  <a:lstStyle/>
                  <a:p>
                    <a:r>
                      <a:rPr lang="ru-RU" dirty="0" smtClean="0"/>
                      <a:t>84,0</a:t>
                    </a:r>
                    <a:endParaRPr lang="en-US" dirty="0"/>
                  </a:p>
                </c:rich>
              </c:tx>
              <c:showVal val="1"/>
            </c:dLbl>
            <c:dLbl>
              <c:idx val="1"/>
              <c:layout>
                <c:manualLayout>
                  <c:x val="-0.24941550402607049"/>
                  <c:y val="2.6660617956029645E-2"/>
                </c:manualLayout>
              </c:layout>
              <c:tx>
                <c:rich>
                  <a:bodyPr/>
                  <a:lstStyle/>
                  <a:p>
                    <a:r>
                      <a:rPr lang="ru-RU" dirty="0" smtClean="0"/>
                      <a:t>97,2</a:t>
                    </a:r>
                    <a:endParaRPr lang="en-US" dirty="0"/>
                  </a:p>
                </c:rich>
              </c:tx>
              <c:showVal val="1"/>
            </c:dLbl>
            <c:dLbl>
              <c:idx val="2"/>
              <c:layout>
                <c:manualLayout>
                  <c:x val="-5.7229512977544465E-2"/>
                  <c:y val="-1.4419760029996231E-2"/>
                </c:manualLayout>
              </c:layout>
              <c:tx>
                <c:rich>
                  <a:bodyPr/>
                  <a:lstStyle/>
                  <a:p>
                    <a:r>
                      <a:rPr lang="ru-RU" dirty="0" smtClean="0"/>
                      <a:t>2,8</a:t>
                    </a:r>
                    <a:endParaRPr lang="en-US" dirty="0"/>
                  </a:p>
                </c:rich>
              </c:tx>
              <c:showVal val="1"/>
            </c:dLbl>
            <c:txPr>
              <a:bodyPr/>
              <a:lstStyle/>
              <a:p>
                <a:pPr>
                  <a:defRPr b="1"/>
                </a:pPr>
                <a:endParaRPr lang="ru-RU"/>
              </a:p>
            </c:txPr>
            <c:showVal val="1"/>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78.900000000000006</c:v>
                </c:pt>
                <c:pt idx="1">
                  <c:v>45.9</c:v>
                </c:pt>
                <c:pt idx="2">
                  <c:v>1.3</c:v>
                </c:pt>
              </c:numCache>
            </c:numRef>
          </c:val>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6.226898160719542E-2"/>
          <c:y val="0.1432631159730372"/>
          <c:w val="0.884946606003847"/>
          <c:h val="0.62133148892720758"/>
        </c:manualLayout>
      </c:layout>
      <c:pie3DChart>
        <c:varyColors val="1"/>
        <c:ser>
          <c:idx val="0"/>
          <c:order val="0"/>
          <c:tx>
            <c:strRef>
              <c:f>Лист1!$B$1</c:f>
              <c:strCache>
                <c:ptCount val="1"/>
                <c:pt idx="0">
                  <c:v>Структура налоговых доходов</c:v>
                </c:pt>
              </c:strCache>
            </c:strRef>
          </c:tx>
          <c:dLbls>
            <c:dLbl>
              <c:idx val="0"/>
              <c:delete val="1"/>
            </c:dLbl>
            <c:dLbl>
              <c:idx val="1"/>
              <c:layout>
                <c:manualLayout>
                  <c:x val="0"/>
                  <c:y val="0.33843411420544472"/>
                </c:manualLayout>
              </c:layout>
              <c:tx>
                <c:rich>
                  <a:bodyPr/>
                  <a:lstStyle/>
                  <a:p>
                    <a:r>
                      <a:rPr lang="ru-RU" dirty="0" smtClean="0"/>
                      <a:t>42</a:t>
                    </a:r>
                    <a:r>
                      <a:rPr lang="en-US" dirty="0" smtClean="0"/>
                      <a:t>,5</a:t>
                    </a:r>
                    <a:endParaRPr lang="en-US" dirty="0"/>
                  </a:p>
                </c:rich>
              </c:tx>
              <c:showVal val="1"/>
            </c:dLbl>
            <c:dLbl>
              <c:idx val="2"/>
              <c:layout>
                <c:manualLayout>
                  <c:x val="-6.417395742198892E-2"/>
                  <c:y val="-9.3784839395075884E-2"/>
                </c:manualLayout>
              </c:layout>
              <c:tx>
                <c:rich>
                  <a:bodyPr/>
                  <a:lstStyle/>
                  <a:p>
                    <a:r>
                      <a:rPr lang="ru-RU" dirty="0" smtClean="0"/>
                      <a:t>1467,1</a:t>
                    </a:r>
                    <a:endParaRPr lang="en-US" dirty="0"/>
                  </a:p>
                </c:rich>
              </c:tx>
              <c:showVal val="1"/>
            </c:dLbl>
            <c:txPr>
              <a:bodyPr/>
              <a:lstStyle/>
              <a:p>
                <a:pPr>
                  <a:defRPr b="1"/>
                </a:pPr>
                <a:endParaRPr lang="ru-RU"/>
              </a:p>
            </c:txPr>
            <c:showVal val="1"/>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7761.5</c:v>
                </c:pt>
                <c:pt idx="1">
                  <c:v>138.30000000000001</c:v>
                </c:pt>
                <c:pt idx="2">
                  <c:v>1267</c:v>
                </c:pt>
              </c:numCache>
            </c:numRef>
          </c:val>
        </c:ser>
      </c:pie3DChart>
    </c:plotArea>
    <c:plotVisOnly val="1"/>
    <c:dispBlanksAs val="zero"/>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17.01.2024</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17.01.2024</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17.01.2024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xmlns=""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17.01.2024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xmlns=""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17.01.2024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xmlns=""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17.01.2024</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xmlns=""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17.01.2024</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xmlns=""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17.01.2024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xmlns=""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17.01.2024</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xmlns=""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17.01.2024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xmlns=""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17.01.2024</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xmlns=""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17.01.2024</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xmlns=""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17.01.2024</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xmlns=""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17.01.2024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xmlns=""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17.01.2024</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xmlns=""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17.01.2024</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_____Microsoft_Office_Excel_97-20032.xls"/><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fontAlgn="auto">
              <a:spcAft>
                <a:spcPts val="0"/>
              </a:spcAft>
              <a:defRPr/>
            </a:pPr>
            <a:r>
              <a:rPr lang="ru-RU" sz="2800" dirty="0" smtClean="0">
                <a:solidFill>
                  <a:schemeClr val="accent1">
                    <a:lumMod val="50000"/>
                  </a:schemeClr>
                </a:solidFill>
                <a:effectLst/>
              </a:rPr>
              <a:t>О     </a:t>
            </a:r>
            <a:r>
              <a:rPr lang="ru-RU" sz="2800" dirty="0" smtClean="0">
                <a:solidFill>
                  <a:schemeClr val="accent1">
                    <a:lumMod val="50000"/>
                  </a:schemeClr>
                </a:solidFill>
                <a:effectLst/>
              </a:rPr>
              <a:t>проекте </a:t>
            </a:r>
            <a:r>
              <a:rPr lang="ru-RU" sz="2800" dirty="0" smtClean="0">
                <a:solidFill>
                  <a:schemeClr val="accent1">
                    <a:lumMod val="50000"/>
                  </a:schemeClr>
                </a:solidFill>
                <a:effectLst/>
              </a:rPr>
              <a:t>     </a:t>
            </a:r>
            <a:r>
              <a:rPr lang="ru-RU" sz="2800" dirty="0" err="1" smtClean="0">
                <a:solidFill>
                  <a:schemeClr val="accent1">
                    <a:lumMod val="50000"/>
                  </a:schemeClr>
                </a:solidFill>
                <a:effectLst/>
              </a:rPr>
              <a:t>БЮДЖЕТа</a:t>
            </a:r>
            <a:r>
              <a:rPr lang="ru-RU" sz="2800" dirty="0" smtClean="0">
                <a:solidFill>
                  <a:schemeClr val="accent1">
                    <a:lumMod val="50000"/>
                  </a:schemeClr>
                </a:solidFill>
                <a:effectLst/>
              </a:rPr>
              <a:t>  </a:t>
            </a:r>
            <a:r>
              <a:rPr lang="ru-RU" sz="2800" dirty="0" smtClean="0">
                <a:solidFill>
                  <a:schemeClr val="accent1">
                    <a:lumMod val="50000"/>
                  </a:schemeClr>
                </a:solidFill>
                <a:effectLst/>
              </a:rPr>
              <a:t>КРАСНОПАРТИЗАНСКОГО СЕЛЬСКОГО ПОСЕЛЕНИЯ РЕМОНТНЕНСКОГО РАЙОНА НА 2024 ГОД И НА ПЛАНОВЫЙ ПЕРИОД 2025 И 2026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 РЕМОНТНЕНСКИЙ РАЙОН</a:t>
            </a:r>
          </a:p>
          <a:p>
            <a:pPr marL="136525">
              <a:lnSpc>
                <a:spcPct val="80000"/>
              </a:lnSpc>
            </a:pPr>
            <a:r>
              <a:rPr lang="ru-RU" sz="1400" dirty="0" smtClean="0"/>
              <a:t>СОБРАНИЕ ДЕПУТАТОВ КРАСНОПАРТИЗАНСКОГО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a:t>
            </a:r>
            <a:r>
              <a:rPr lang="ru-RU" sz="1400" dirty="0" err="1" smtClean="0">
                <a:latin typeface="Times New Roman" pitchFamily="18" charset="0"/>
              </a:rPr>
              <a:t>Краснопартизанском</a:t>
            </a:r>
            <a:r>
              <a:rPr lang="ru-RU" sz="1400" dirty="0" smtClean="0">
                <a:latin typeface="Times New Roman" pitchFamily="18" charset="0"/>
              </a:rPr>
              <a:t>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казенное учреждение культуры «</a:t>
            </a:r>
            <a:r>
              <a:rPr lang="ru-RU" sz="1400" dirty="0" err="1" smtClean="0">
                <a:latin typeface="Times New Roman" pitchFamily="18" charset="0"/>
              </a:rPr>
              <a:t>Краснопартизанский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xmlns=""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xmlns="" val="4211458719"/>
              </p:ext>
            </p:extLst>
          </p:nvPr>
        </p:nvGraphicFramePr>
        <p:xfrm>
          <a:off x="1285875" y="4183063"/>
          <a:ext cx="8994775" cy="2033587"/>
        </p:xfrm>
        <a:graphic>
          <a:graphicData uri="http://schemas.openxmlformats.org/presentationml/2006/ole">
            <p:oleObj spid="_x0000_s30778" name="Worksheet" r:id="rId6" imgW="5772060" imgH="1305015"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a:t>
            </a:r>
            <a:r>
              <a:rPr lang="ru-RU" b="1" dirty="0" err="1" smtClean="0">
                <a:solidFill>
                  <a:srgbClr val="CC0000"/>
                </a:solidFill>
                <a:latin typeface="Garamond" pitchFamily="18" charset="0"/>
              </a:rPr>
              <a:t>Краснопартизанского</a:t>
            </a:r>
            <a:r>
              <a:rPr lang="ru-RU" b="1" dirty="0" smtClean="0">
                <a:solidFill>
                  <a:srgbClr val="CC0000"/>
                </a:solidFill>
                <a:latin typeface="Garamond" pitchFamily="18" charset="0"/>
              </a:rPr>
              <a:t>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2024 год - очередной финансовый год,  2025-2026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xmlns="">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НЕНАЛОГОВЫЕ ДОХОДЫ</a:t>
            </a:r>
            <a:r>
              <a:rPr lang="ru-RU" sz="1400" b="1" dirty="0">
                <a:latin typeface="Constantia" pitchFamily="18" charset="0"/>
              </a:rPr>
              <a:t> </a:t>
            </a:r>
            <a:r>
              <a:rPr lang="ru-RU" sz="1400" dirty="0">
                <a:latin typeface="Constantia" pitchFamily="18" charset="0"/>
              </a:rPr>
              <a:t>– платежи в виде штрафов, санкций за нарушение законодательства, платежи за пользование имуществом </a:t>
            </a:r>
            <a:r>
              <a:rPr lang="ru-RU" sz="1400" dirty="0" smtClean="0">
                <a:latin typeface="Constantia" pitchFamily="18" charset="0"/>
              </a:rPr>
              <a:t>государства.</a:t>
            </a:r>
            <a:endParaRPr lang="ru-RU" sz="1400" dirty="0">
              <a:latin typeface="Constantia" pitchFamily="18" charset="0"/>
            </a:endParaRP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xmlns=""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3800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graphicFrame>
        <p:nvGraphicFramePr>
          <p:cNvPr id="2063" name="Object 15"/>
          <p:cNvGraphicFramePr>
            <a:graphicFrameLocks noChangeAspect="1"/>
          </p:cNvGraphicFramePr>
          <p:nvPr>
            <p:extLst>
              <p:ext uri="{D42A27DB-BD31-4B8C-83A1-F6EECF244321}">
                <p14:modId xmlns:p14="http://schemas.microsoft.com/office/powerpoint/2010/main" xmlns="" val="2404500736"/>
              </p:ext>
            </p:extLst>
          </p:nvPr>
        </p:nvGraphicFramePr>
        <p:xfrm>
          <a:off x="320675" y="982663"/>
          <a:ext cx="8959850" cy="5651500"/>
        </p:xfrm>
        <a:graphic>
          <a:graphicData uri="http://schemas.openxmlformats.org/presentationml/2006/ole">
            <p:oleObj spid="_x0000_s2083" name="Worksheet" r:id="rId5" imgW="5105430" imgH="3324135" progId="Excel.Shee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692343679"/>
              </p:ext>
            </p:extLst>
          </p:nvPr>
        </p:nvGraphicFramePr>
        <p:xfrm>
          <a:off x="0" y="2143116"/>
          <a:ext cx="8713788" cy="5759633"/>
        </p:xfrm>
        <a:graphic>
          <a:graphicData uri="http://schemas.openxmlformats.org/drawingml/2006/table">
            <a:tbl>
              <a:tblPr/>
              <a:tblGrid>
                <a:gridCol w="2592388"/>
                <a:gridCol w="792162"/>
                <a:gridCol w="687384"/>
                <a:gridCol w="896941"/>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1467,1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1480,7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1494,8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42,5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0,44%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45,0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49,5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8106,9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6316,4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5717,2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728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9616,5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7842,1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7261,5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1467,1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97,2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1480,7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1494,8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198,7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206,7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138,9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144,4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113,7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113,7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1018,1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1018,1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26761835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2007118240"/>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1240938887"/>
              </p:ext>
            </p:extLst>
          </p:nvPr>
        </p:nvGraphicFramePr>
        <p:xfrm>
          <a:off x="179388" y="1196975"/>
          <a:ext cx="8799512" cy="4728528"/>
        </p:xfrm>
        <a:graphic>
          <a:graphicData uri="http://schemas.openxmlformats.org/drawingml/2006/table">
            <a:tbl>
              <a:tblPr/>
              <a:tblGrid>
                <a:gridCol w="2433637"/>
                <a:gridCol w="923925"/>
                <a:gridCol w="782638"/>
                <a:gridCol w="854075"/>
                <a:gridCol w="923925"/>
                <a:gridCol w="2881312"/>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42,5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35,0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39,5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onstantia" pitchFamily="18" charset="0"/>
                        </a:rPr>
                        <a:t>Прочие доходы от оказания платных услуг(работ)получателями средств бюджета</a:t>
                      </a:r>
                      <a:endParaRPr kumimoji="0" lang="ru-RU" sz="11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30,0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2,0%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32,0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36,0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Административные штрафы,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установленные законами субъектов Российской Федерации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об административных правонарушениях, за нарушение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7899,8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84,0%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6290,6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5533,0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7761,5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82,5</a:t>
                      </a:r>
                      <a:endParaRPr kumimoji="0" lang="ru-RU" sz="14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6147,5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5532,8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138,3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766394967"/>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607571239"/>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2024 </a:t>
            </a:r>
            <a:r>
              <a:rPr lang="ru-RU" sz="1600" dirty="0">
                <a:latin typeface="Arial" charset="0"/>
              </a:rPr>
              <a:t>год </a:t>
            </a:r>
            <a:r>
              <a:rPr lang="ru-RU" sz="1600" dirty="0" smtClean="0">
                <a:latin typeface="Arial" charset="0"/>
              </a:rPr>
              <a:t>–9238,5</a:t>
            </a:r>
            <a:endParaRPr lang="ru-RU" sz="1600" dirty="0" smtClean="0">
              <a:latin typeface="Arial" charset="0"/>
            </a:endParaRPr>
          </a:p>
          <a:p>
            <a:pPr algn="ctr"/>
            <a:r>
              <a:rPr lang="ru-RU" sz="1600" dirty="0" smtClean="0">
                <a:latin typeface="Arial" charset="0"/>
              </a:rPr>
              <a:t>2025 </a:t>
            </a:r>
            <a:r>
              <a:rPr lang="ru-RU" sz="1600" dirty="0" smtClean="0">
                <a:latin typeface="Arial" charset="0"/>
              </a:rPr>
              <a:t>год – </a:t>
            </a:r>
            <a:r>
              <a:rPr lang="ru-RU" sz="1600" dirty="0" smtClean="0">
                <a:latin typeface="Arial" charset="0"/>
              </a:rPr>
              <a:t>7314,7</a:t>
            </a:r>
            <a:endParaRPr lang="ru-RU" sz="1600" dirty="0" smtClean="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a:t>
            </a:r>
            <a:r>
              <a:rPr lang="ru-RU" sz="1600" dirty="0" smtClean="0">
                <a:latin typeface="Arial" charset="0"/>
              </a:rPr>
              <a:t>6376,0</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170,9</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a:t>
            </a:r>
            <a:r>
              <a:rPr lang="ru-RU" sz="1600" dirty="0" smtClean="0">
                <a:latin typeface="Arial" charset="0"/>
              </a:rPr>
              <a:t>501,6</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a:t>
            </a:r>
            <a:r>
              <a:rPr lang="ru-RU" sz="1600" dirty="0" smtClean="0">
                <a:latin typeface="Arial" charset="0"/>
              </a:rPr>
              <a:t>701,3</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7 </a:t>
            </a:r>
            <a:r>
              <a:rPr lang="ru-RU" sz="1600" dirty="0">
                <a:latin typeface="Arial" charset="0"/>
              </a:rPr>
              <a:t>программы,</a:t>
            </a:r>
          </a:p>
          <a:p>
            <a:pPr algn="ctr"/>
            <a:r>
              <a:rPr lang="ru-RU" sz="1600" dirty="0" smtClean="0">
                <a:latin typeface="Arial" charset="0"/>
              </a:rPr>
              <a:t>4175,7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1 программа, </a:t>
            </a:r>
          </a:p>
          <a:p>
            <a:pPr algn="ctr"/>
            <a:r>
              <a:rPr lang="ru-RU" sz="1600" dirty="0" smtClean="0">
                <a:latin typeface="Arial" charset="0"/>
              </a:rPr>
              <a:t>5,0тыс</a:t>
            </a:r>
            <a:r>
              <a:rPr lang="ru-RU" sz="1600" dirty="0" smtClean="0">
                <a:latin typeface="Arial" charset="0"/>
              </a:rPr>
              <a:t>. руб.)</a:t>
            </a:r>
            <a:endParaRPr lang="ru-RU" sz="1600" dirty="0">
              <a:latin typeface="Arial" charset="0"/>
            </a:endParaRP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smtClean="0">
                <a:latin typeface="Arial" charset="0"/>
              </a:rPr>
              <a:t>Социальная </a:t>
            </a:r>
            <a:endParaRPr lang="ru-RU" sz="1600" dirty="0">
              <a:latin typeface="Arial" charset="0"/>
            </a:endParaRPr>
          </a:p>
          <a:p>
            <a:pPr algn="ctr"/>
            <a:r>
              <a:rPr lang="ru-RU" sz="1600" dirty="0" smtClean="0">
                <a:latin typeface="Arial" charset="0"/>
              </a:rPr>
              <a:t>поддержка</a:t>
            </a:r>
            <a:endParaRPr lang="ru-RU" sz="1600" dirty="0">
              <a:latin typeface="Arial" charset="0"/>
            </a:endParaRP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 </a:t>
            </a:r>
            <a:r>
              <a:rPr lang="ru-RU" sz="1600" dirty="0" smtClean="0">
                <a:latin typeface="Arial" charset="0"/>
              </a:rPr>
              <a:t>619,5 </a:t>
            </a:r>
            <a:r>
              <a:rPr lang="ru-RU" sz="1600" dirty="0" smtClean="0">
                <a:latin typeface="Arial" charset="0"/>
              </a:rPr>
              <a:t>тыс</a:t>
            </a:r>
            <a:r>
              <a:rPr lang="ru-RU" sz="1600" dirty="0">
                <a:latin typeface="Arial" charset="0"/>
              </a:rPr>
              <a:t>.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smtClean="0">
                <a:latin typeface="Arial" charset="0"/>
              </a:rPr>
              <a:t>культуры</a:t>
            </a:r>
            <a:endParaRPr lang="ru-RU" sz="1600" dirty="0">
              <a:latin typeface="Arial" charset="0"/>
            </a:endParaRPr>
          </a:p>
          <a:p>
            <a:pPr algn="ctr"/>
            <a:r>
              <a:rPr lang="ru-RU" sz="1600" dirty="0">
                <a:latin typeface="Arial" charset="0"/>
              </a:rPr>
              <a:t>(</a:t>
            </a:r>
            <a:r>
              <a:rPr lang="ru-RU" sz="1600" dirty="0" smtClean="0">
                <a:latin typeface="Arial" charset="0"/>
              </a:rPr>
              <a:t>2024 </a:t>
            </a:r>
            <a:r>
              <a:rPr lang="ru-RU" sz="1600" dirty="0">
                <a:latin typeface="Arial" charset="0"/>
              </a:rPr>
              <a:t>год </a:t>
            </a:r>
            <a:r>
              <a:rPr lang="ru-RU" sz="1600" dirty="0" smtClean="0">
                <a:latin typeface="Arial" charset="0"/>
              </a:rPr>
              <a:t>– 1 программа,</a:t>
            </a:r>
            <a:endParaRPr lang="ru-RU" sz="1600" dirty="0">
              <a:latin typeface="Arial" charset="0"/>
            </a:endParaRPr>
          </a:p>
          <a:p>
            <a:pPr algn="ctr"/>
            <a:r>
              <a:rPr lang="ru-RU" sz="1600" dirty="0" smtClean="0">
                <a:latin typeface="Arial" charset="0"/>
              </a:rPr>
              <a:t>1448,3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3809</TotalTime>
  <Words>675</Words>
  <Application>Microsoft Office PowerPoint</Application>
  <PresentationFormat>Экран (4:3)</PresentationFormat>
  <Paragraphs>183</Paragraphs>
  <Slides>10</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Апекс</vt:lpstr>
      <vt:lpstr>Worksheet</vt:lpstr>
      <vt:lpstr>О     проекте      БЮДЖЕТа  КРАСНОПАРТИЗАНСКОГО СЕЛЬСКОГО ПОСЕЛЕНИЯ РЕМОНТНЕНСКОГО РАЙОНА НА 2024 ГОД И НА ПЛАНОВЫЙ ПЕРИОД 2025 И 2026 ГОДОВ</vt:lpstr>
      <vt:lpstr>Слайд 2</vt:lpstr>
      <vt:lpstr>   </vt:lpstr>
      <vt:lpstr>Слайд 4</vt:lpstr>
      <vt:lpstr>Слайд 5</vt:lpstr>
      <vt:lpstr>Слайд 6</vt:lpstr>
      <vt:lpstr>Слайд 7</vt:lpstr>
      <vt:lpstr>Слайд 8</vt:lpstr>
      <vt:lpstr>Слайд 9</vt:lpstr>
      <vt:lpstr>Слайд 10</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User</cp:lastModifiedBy>
  <cp:revision>246</cp:revision>
  <dcterms:created xsi:type="dcterms:W3CDTF">2013-11-12T07:49:12Z</dcterms:created>
  <dcterms:modified xsi:type="dcterms:W3CDTF">2024-01-17T10:49:33Z</dcterms:modified>
</cp:coreProperties>
</file>