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7" r:id="rId3"/>
    <p:sldId id="304" r:id="rId4"/>
    <p:sldId id="305" r:id="rId5"/>
    <p:sldId id="293" r:id="rId6"/>
    <p:sldId id="295" r:id="rId7"/>
    <p:sldId id="296" r:id="rId8"/>
    <p:sldId id="297" r:id="rId9"/>
    <p:sldId id="298" r:id="rId10"/>
    <p:sldId id="306" r:id="rId11"/>
    <p:sldId id="301" r:id="rId12"/>
    <p:sldId id="302" r:id="rId13"/>
    <p:sldId id="303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916" autoAdjust="0"/>
  </p:normalViewPr>
  <p:slideViewPr>
    <p:cSldViewPr>
      <p:cViewPr>
        <p:scale>
          <a:sx n="70" d="100"/>
          <a:sy n="70" d="100"/>
        </p:scale>
        <p:origin x="-13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7 542,7 тыс.рублей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0,0 %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109,7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1,5%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Социальная  политика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604,1 тыс. рублей  8,01% 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142,0 тыс.рублей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1,88%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81,9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1,6 %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Образование ,0 тыс. рублей    0,01%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5518,4тыс. рублей  73,2%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0,0 тыс. 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0,0 %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1128,5тыс.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15,0%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sz="140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 sz="1400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 sz="1400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 sz="1400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 sz="1400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 sz="1400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 sz="1400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 sz="1400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 sz="1400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 sz="1400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 sz="1400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 sz="1400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 sz="1400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 sz="1400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 sz="1400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02369" custLinFactNeighborX="655" custLinFactNeighborY="-13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27669" custRadScaleInc="-23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50284" custScaleY="145446" custRadScaleRad="149118" custRadScaleInc="-60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2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2" presStyleCnt="9" custScaleX="145447" custScaleY="145447" custRadScaleRad="122768" custRadScaleInc="-17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3" presStyleCnt="9" custScaleX="145447" custScaleY="145447" custRadScaleRad="142096" custRadScaleInc="-20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4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4" presStyleCnt="9" custScaleX="145447" custScaleY="145447" custRadScaleRad="135244" custRadScaleInc="-22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5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5" presStyleCnt="9" custScaleX="145447" custScaleY="145447" custRadScaleRad="77906" custRadScaleInc="-23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6" presStyleCnt="9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6" presStyleCnt="9" custScaleX="145447" custScaleY="145447" custRadScaleRad="80972" custRadScaleInc="-12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2513" custRadScaleInc="-16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22198" custRadScaleRad="92699" custRadScaleInc="19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8D09AD1C-03C1-4A68-8625-C44A00B79205}" type="presOf" srcId="{065A3735-5D80-4FA3-B867-379611BFBD38}" destId="{9F81A141-1B04-4A03-B238-37F7A90993F2}" srcOrd="0" destOrd="0" presId="urn:microsoft.com/office/officeart/2005/8/layout/radial1"/>
    <dgm:cxn modelId="{D015EBAF-0B0F-4D0A-8F07-38D39946D720}" srcId="{B179D74B-D7BA-4ED1-A72F-D0DA76E8417A}" destId="{C6A1BDBE-B799-45DE-8DF1-D0A56A293435}" srcOrd="3" destOrd="0" parTransId="{7FE7A46F-F120-46C2-8441-BB1D9BA17B40}" sibTransId="{B358B0F7-9D28-4C8F-9C22-734A2FEDCC8D}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6A522AAC-6EFC-460F-84DA-A39C2E3540C3}" type="presOf" srcId="{607EE9E9-D002-42FE-B74D-D945412804DF}" destId="{2CB797D3-131D-4B40-8D1C-3C0BCCD4E26A}" srcOrd="0" destOrd="0" presId="urn:microsoft.com/office/officeart/2005/8/layout/radial1"/>
    <dgm:cxn modelId="{23CEE28E-039D-4B99-A27B-82758B3C89BF}" type="presOf" srcId="{A2E5F42E-C718-432A-8A41-71BF82BBE18E}" destId="{BC211171-4868-4B1B-8C84-7AFE7DA92B72}" srcOrd="0" destOrd="0" presId="urn:microsoft.com/office/officeart/2005/8/layout/radial1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6C83E83A-D321-4E68-BFB5-4FB4DF3157AD}" type="presOf" srcId="{7FE7A46F-F120-46C2-8441-BB1D9BA17B40}" destId="{6CEA8AA8-969F-4D16-AA37-493DEC7B2497}" srcOrd="1" destOrd="0" presId="urn:microsoft.com/office/officeart/2005/8/layout/radial1"/>
    <dgm:cxn modelId="{7EBE80D3-2686-4266-9E3F-C18B1C9C1D82}" type="presOf" srcId="{948D7AA2-6A07-4029-958A-456C6A888F0B}" destId="{D418F6EB-147F-4047-B751-E8166DE58772}" srcOrd="0" destOrd="0" presId="urn:microsoft.com/office/officeart/2005/8/layout/radial1"/>
    <dgm:cxn modelId="{67B53CC9-EAD6-4807-A826-60948956F288}" srcId="{B179D74B-D7BA-4ED1-A72F-D0DA76E8417A}" destId="{D3913F27-E24C-40CD-AFE9-DDAE93138E32}" srcOrd="6" destOrd="0" parTransId="{F986B101-2D04-4E3D-8735-12066002DCA2}" sibTransId="{CB8E9DCB-886A-4917-B75A-D6CABEF1A2D5}"/>
    <dgm:cxn modelId="{11A3A830-89C3-4808-AC61-8E85488CA6E5}" type="presOf" srcId="{850BDB31-7899-47A8-8A8D-2651EE81DB1C}" destId="{A5A442AC-CDA8-474B-92EE-3D632F0EC957}" srcOrd="0" destOrd="0" presId="urn:microsoft.com/office/officeart/2005/8/layout/radial1"/>
    <dgm:cxn modelId="{C74358BA-7E63-4FCC-B6B9-50D46A881993}" type="presOf" srcId="{B179D74B-D7BA-4ED1-A72F-D0DA76E8417A}" destId="{22672531-8C33-499F-A8B8-1F76FA72B8E1}" srcOrd="0" destOrd="0" presId="urn:microsoft.com/office/officeart/2005/8/layout/radial1"/>
    <dgm:cxn modelId="{FFD0EAF9-CB59-4AD3-8F32-FEEC2B34FF71}" type="presOf" srcId="{84FA42E0-3171-4CBA-9E87-E80A4C844FE3}" destId="{5A8679B6-7689-4D75-A7A5-C24CDE107484}" srcOrd="0" destOrd="0" presId="urn:microsoft.com/office/officeart/2005/8/layout/radial1"/>
    <dgm:cxn modelId="{5BD57CC7-A30A-4AFD-BEA1-2C21B47AD9F1}" type="presOf" srcId="{D3913F27-E24C-40CD-AFE9-DDAE93138E32}" destId="{B73BB58B-01B7-42F4-9905-9F1B2B2B2E86}" srcOrd="0" destOrd="0" presId="urn:microsoft.com/office/officeart/2005/8/layout/radial1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9FF6B04E-1FDA-4993-8EF8-BBA82FC843CC}" type="presOf" srcId="{5A305073-4AE3-4F5A-9103-E20EE30AA624}" destId="{B4689F4D-C616-4B5A-AB08-969AFEC6F29C}" srcOrd="0" destOrd="0" presId="urn:microsoft.com/office/officeart/2005/8/layout/radial1"/>
    <dgm:cxn modelId="{45E384C0-1AE4-49DF-8578-0BF320361397}" type="presOf" srcId="{15828F25-D9DC-474E-BDB7-D0C96BB09D53}" destId="{40A4609C-9060-46DB-B6FB-91E6E6B2159D}" srcOrd="1" destOrd="0" presId="urn:microsoft.com/office/officeart/2005/8/layout/radial1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B66FB733-7548-4194-8D47-8697BF09C22C}" type="presOf" srcId="{4199C120-FE21-41AC-9A33-F6885A63D66E}" destId="{38A04AD7-3C30-42FD-9169-981E636C19E5}" srcOrd="0" destOrd="0" presId="urn:microsoft.com/office/officeart/2005/8/layout/radial1"/>
    <dgm:cxn modelId="{7F65D509-D906-4C7E-9FB5-3D0B39CB4CD7}" type="presOf" srcId="{15828F25-D9DC-474E-BDB7-D0C96BB09D53}" destId="{09F81971-61A1-4CB0-8EEA-38BD69D84A68}" srcOrd="0" destOrd="0" presId="urn:microsoft.com/office/officeart/2005/8/layout/radial1"/>
    <dgm:cxn modelId="{E749FE3B-5A81-499E-88B4-D5EA890237F0}" type="presOf" srcId="{1B234536-2071-46C6-A491-AF4B1A3F9FEB}" destId="{30E7B6AA-B589-42F5-B263-2F67E7BFE06E}" srcOrd="0" destOrd="0" presId="urn:microsoft.com/office/officeart/2005/8/layout/radial1"/>
    <dgm:cxn modelId="{63747DA2-2B5D-40FA-93AD-B6689CE961A9}" type="presOf" srcId="{607EE9E9-D002-42FE-B74D-D945412804DF}" destId="{9C4E9843-91FB-4B66-AD05-A718EA51A920}" srcOrd="1" destOrd="0" presId="urn:microsoft.com/office/officeart/2005/8/layout/radial1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FAA567FD-F4EA-4150-92AF-9D888BABB7B5}" type="presOf" srcId="{7FE7A46F-F120-46C2-8441-BB1D9BA17B40}" destId="{6CE479B8-58DF-48DD-AC0B-D0C5FC6877CB}" srcOrd="0" destOrd="0" presId="urn:microsoft.com/office/officeart/2005/8/layout/radial1"/>
    <dgm:cxn modelId="{D8D1C779-7E54-4CB9-A245-C0365224A5FB}" type="presOf" srcId="{052F7232-50DC-44E8-9F5D-8FEEAEB86E33}" destId="{9779251D-D94F-458D-8625-FA8430489ABD}" srcOrd="0" destOrd="0" presId="urn:microsoft.com/office/officeart/2005/8/layout/radial1"/>
    <dgm:cxn modelId="{4A5B6785-DDA1-4310-A3C5-423BDC558515}" type="presOf" srcId="{F986B101-2D04-4E3D-8735-12066002DCA2}" destId="{E5D811FC-7971-4430-8A28-1798A91448B2}" srcOrd="0" destOrd="0" presId="urn:microsoft.com/office/officeart/2005/8/layout/radial1"/>
    <dgm:cxn modelId="{8D717946-6083-4912-87AC-0536EA9D9C70}" type="presOf" srcId="{11E86306-1FA3-4165-81CF-E5CFBAACAB41}" destId="{6C400A76-512C-4622-ABC7-4A7262143CD7}" srcOrd="1" destOrd="0" presId="urn:microsoft.com/office/officeart/2005/8/layout/radial1"/>
    <dgm:cxn modelId="{5C093997-D48A-483D-B449-3F194C5A8B02}" type="presOf" srcId="{8AB6F3CB-D047-4C8E-B920-0BDFB57A2588}" destId="{62ECBD28-2110-4395-8718-5D140BE52464}" srcOrd="1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82CD3151-10DF-43E1-8E55-393D91A536D3}" type="presOf" srcId="{4199C120-FE21-41AC-9A33-F6885A63D66E}" destId="{ACABAC21-A12D-4CBC-B952-3A73C95768F1}" srcOrd="1" destOrd="0" presId="urn:microsoft.com/office/officeart/2005/8/layout/radial1"/>
    <dgm:cxn modelId="{46DA0BE8-F673-40C8-A134-E84FC85E64CB}" type="presOf" srcId="{850BDB31-7899-47A8-8A8D-2651EE81DB1C}" destId="{B6C2774B-CEC3-4885-8925-9AD4E72E39CE}" srcOrd="1" destOrd="0" presId="urn:microsoft.com/office/officeart/2005/8/layout/radial1"/>
    <dgm:cxn modelId="{27EF929D-DD9B-4B8B-A2C0-11A10CE4887F}" type="presOf" srcId="{C6A1BDBE-B799-45DE-8DF1-D0A56A293435}" destId="{A6529843-AF44-44C9-93DF-E3B0991FDD04}" srcOrd="0" destOrd="0" presId="urn:microsoft.com/office/officeart/2005/8/layout/radial1"/>
    <dgm:cxn modelId="{69C21D26-200D-4F07-8DFC-375F80AB5A35}" type="presOf" srcId="{A2E5F42E-C718-432A-8A41-71BF82BBE18E}" destId="{5514A104-9BD3-4559-9BDA-E17D63A5FAED}" srcOrd="1" destOrd="0" presId="urn:microsoft.com/office/officeart/2005/8/layout/radial1"/>
    <dgm:cxn modelId="{3B63E48E-8750-4538-AAD4-FC4888F20A57}" type="presOf" srcId="{1F8E4B7B-3190-492B-BA7B-9B52CE7D79BE}" destId="{FC4E895A-5CB6-4776-9D34-BC12EF08CF61}" srcOrd="0" destOrd="0" presId="urn:microsoft.com/office/officeart/2005/8/layout/radial1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94179C15-8BCE-4648-878D-2FDA92C3F688}" srcId="{B179D74B-D7BA-4ED1-A72F-D0DA76E8417A}" destId="{1B234536-2071-46C6-A491-AF4B1A3F9FEB}" srcOrd="2" destOrd="0" parTransId="{11E86306-1FA3-4165-81CF-E5CFBAACAB41}" sibTransId="{1EE3D30F-5CA2-4829-8D39-76AE15AD5942}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A90314BE-DB16-4FBF-945F-479D7B31631D}" type="presOf" srcId="{F986B101-2D04-4E3D-8735-12066002DCA2}" destId="{DF6EDE72-0B1B-4A13-B586-C939D94F44B0}" srcOrd="1" destOrd="0" presId="urn:microsoft.com/office/officeart/2005/8/layout/radial1"/>
    <dgm:cxn modelId="{8AE47085-71AE-4175-8ED3-4993CCE27308}" type="presOf" srcId="{C3B366E1-35BE-4501-9211-79E56F24F0B1}" destId="{21AB2C71-7445-44F1-88DA-8920B87614F7}" srcOrd="0" destOrd="0" presId="urn:microsoft.com/office/officeart/2005/8/layout/radial1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D63CB29F-4316-4B62-BC77-FCCDAC77F8E5}" type="presOf" srcId="{8AB6F3CB-D047-4C8E-B920-0BDFB57A2588}" destId="{1BB1C879-ADD1-46CE-9D67-364F5ECE1CD3}" srcOrd="0" destOrd="0" presId="urn:microsoft.com/office/officeart/2005/8/layout/radial1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B0C94B8E-449A-4538-9366-6B6078E188CA}" type="presOf" srcId="{11E86306-1FA3-4165-81CF-E5CFBAACAB41}" destId="{D23AFAD6-9784-476C-B26A-F6CCAEF2A753}" srcOrd="0" destOrd="0" presId="urn:microsoft.com/office/officeart/2005/8/layout/radial1"/>
    <dgm:cxn modelId="{71CC0CD8-6E41-449D-9218-D7E2E8C77AFA}" type="presParOf" srcId="{FC4E895A-5CB6-4776-9D34-BC12EF08CF61}" destId="{22672531-8C33-499F-A8B8-1F76FA72B8E1}" srcOrd="0" destOrd="0" presId="urn:microsoft.com/office/officeart/2005/8/layout/radial1"/>
    <dgm:cxn modelId="{ED4BB1C1-B98D-4162-87EB-75095123E682}" type="presParOf" srcId="{FC4E895A-5CB6-4776-9D34-BC12EF08CF61}" destId="{2CB797D3-131D-4B40-8D1C-3C0BCCD4E26A}" srcOrd="1" destOrd="0" presId="urn:microsoft.com/office/officeart/2005/8/layout/radial1"/>
    <dgm:cxn modelId="{02070757-9C51-4F90-BFF4-11D9920722A0}" type="presParOf" srcId="{2CB797D3-131D-4B40-8D1C-3C0BCCD4E26A}" destId="{9C4E9843-91FB-4B66-AD05-A718EA51A920}" srcOrd="0" destOrd="0" presId="urn:microsoft.com/office/officeart/2005/8/layout/radial1"/>
    <dgm:cxn modelId="{EF7F9E84-3FB4-468D-B470-444A9D734AA0}" type="presParOf" srcId="{FC4E895A-5CB6-4776-9D34-BC12EF08CF61}" destId="{9F81A141-1B04-4A03-B238-37F7A90993F2}" srcOrd="2" destOrd="0" presId="urn:microsoft.com/office/officeart/2005/8/layout/radial1"/>
    <dgm:cxn modelId="{8E627F83-381F-46CA-B5E2-DB2C62C29C4F}" type="presParOf" srcId="{FC4E895A-5CB6-4776-9D34-BC12EF08CF61}" destId="{09F81971-61A1-4CB0-8EEA-38BD69D84A68}" srcOrd="3" destOrd="0" presId="urn:microsoft.com/office/officeart/2005/8/layout/radial1"/>
    <dgm:cxn modelId="{41C8309D-AB9C-41AA-82C7-86F94383AD59}" type="presParOf" srcId="{09F81971-61A1-4CB0-8EEA-38BD69D84A68}" destId="{40A4609C-9060-46DB-B6FB-91E6E6B2159D}" srcOrd="0" destOrd="0" presId="urn:microsoft.com/office/officeart/2005/8/layout/radial1"/>
    <dgm:cxn modelId="{8269A3E2-5C9E-42A6-92C9-B0DFE3099CB8}" type="presParOf" srcId="{FC4E895A-5CB6-4776-9D34-BC12EF08CF61}" destId="{B4689F4D-C616-4B5A-AB08-969AFEC6F29C}" srcOrd="4" destOrd="0" presId="urn:microsoft.com/office/officeart/2005/8/layout/radial1"/>
    <dgm:cxn modelId="{190BA80E-1E6A-4E4D-BFA6-93EBE0979FDD}" type="presParOf" srcId="{FC4E895A-5CB6-4776-9D34-BC12EF08CF61}" destId="{D23AFAD6-9784-476C-B26A-F6CCAEF2A753}" srcOrd="5" destOrd="0" presId="urn:microsoft.com/office/officeart/2005/8/layout/radial1"/>
    <dgm:cxn modelId="{350FE83E-BFD4-4E94-BE44-ED2A929942FF}" type="presParOf" srcId="{D23AFAD6-9784-476C-B26A-F6CCAEF2A753}" destId="{6C400A76-512C-4622-ABC7-4A7262143CD7}" srcOrd="0" destOrd="0" presId="urn:microsoft.com/office/officeart/2005/8/layout/radial1"/>
    <dgm:cxn modelId="{F97A6A0D-67CD-4C32-96B6-1A0BF57ED31A}" type="presParOf" srcId="{FC4E895A-5CB6-4776-9D34-BC12EF08CF61}" destId="{30E7B6AA-B589-42F5-B263-2F67E7BFE06E}" srcOrd="6" destOrd="0" presId="urn:microsoft.com/office/officeart/2005/8/layout/radial1"/>
    <dgm:cxn modelId="{342FAD68-2895-4720-A1BA-032BC4934D6F}" type="presParOf" srcId="{FC4E895A-5CB6-4776-9D34-BC12EF08CF61}" destId="{6CE479B8-58DF-48DD-AC0B-D0C5FC6877CB}" srcOrd="7" destOrd="0" presId="urn:microsoft.com/office/officeart/2005/8/layout/radial1"/>
    <dgm:cxn modelId="{D3918132-3402-4224-A10E-FFF6F9AB133C}" type="presParOf" srcId="{6CE479B8-58DF-48DD-AC0B-D0C5FC6877CB}" destId="{6CEA8AA8-969F-4D16-AA37-493DEC7B2497}" srcOrd="0" destOrd="0" presId="urn:microsoft.com/office/officeart/2005/8/layout/radial1"/>
    <dgm:cxn modelId="{91639F97-DBEE-442A-B911-96002ED6D0D7}" type="presParOf" srcId="{FC4E895A-5CB6-4776-9D34-BC12EF08CF61}" destId="{A6529843-AF44-44C9-93DF-E3B0991FDD04}" srcOrd="8" destOrd="0" presId="urn:microsoft.com/office/officeart/2005/8/layout/radial1"/>
    <dgm:cxn modelId="{C20ABE38-1CE8-41E2-B6BB-4232EF69D615}" type="presParOf" srcId="{FC4E895A-5CB6-4776-9D34-BC12EF08CF61}" destId="{1BB1C879-ADD1-46CE-9D67-364F5ECE1CD3}" srcOrd="9" destOrd="0" presId="urn:microsoft.com/office/officeart/2005/8/layout/radial1"/>
    <dgm:cxn modelId="{3DD0003A-976C-45B7-BCBE-D01D03B5B33A}" type="presParOf" srcId="{1BB1C879-ADD1-46CE-9D67-364F5ECE1CD3}" destId="{62ECBD28-2110-4395-8718-5D140BE52464}" srcOrd="0" destOrd="0" presId="urn:microsoft.com/office/officeart/2005/8/layout/radial1"/>
    <dgm:cxn modelId="{F3D0B0FF-B783-4167-BBA3-9159B7E4D2A5}" type="presParOf" srcId="{FC4E895A-5CB6-4776-9D34-BC12EF08CF61}" destId="{5A8679B6-7689-4D75-A7A5-C24CDE107484}" srcOrd="10" destOrd="0" presId="urn:microsoft.com/office/officeart/2005/8/layout/radial1"/>
    <dgm:cxn modelId="{872EEA37-470F-4CF0-B1D2-EDBF0D5ECA0F}" type="presParOf" srcId="{FC4E895A-5CB6-4776-9D34-BC12EF08CF61}" destId="{A5A442AC-CDA8-474B-92EE-3D632F0EC957}" srcOrd="11" destOrd="0" presId="urn:microsoft.com/office/officeart/2005/8/layout/radial1"/>
    <dgm:cxn modelId="{0D7A4A58-85DE-4744-8252-1AA16A8AD5FB}" type="presParOf" srcId="{A5A442AC-CDA8-474B-92EE-3D632F0EC957}" destId="{B6C2774B-CEC3-4885-8925-9AD4E72E39CE}" srcOrd="0" destOrd="0" presId="urn:microsoft.com/office/officeart/2005/8/layout/radial1"/>
    <dgm:cxn modelId="{69C03A13-78B0-433D-A5DC-701A624AAB71}" type="presParOf" srcId="{FC4E895A-5CB6-4776-9D34-BC12EF08CF61}" destId="{D418F6EB-147F-4047-B751-E8166DE58772}" srcOrd="12" destOrd="0" presId="urn:microsoft.com/office/officeart/2005/8/layout/radial1"/>
    <dgm:cxn modelId="{FB26BC09-5A40-42AB-BD45-45E633CF3FFF}" type="presParOf" srcId="{FC4E895A-5CB6-4776-9D34-BC12EF08CF61}" destId="{E5D811FC-7971-4430-8A28-1798A91448B2}" srcOrd="13" destOrd="0" presId="urn:microsoft.com/office/officeart/2005/8/layout/radial1"/>
    <dgm:cxn modelId="{FC86B5E3-C95C-4556-A23A-DA780C7B4050}" type="presParOf" srcId="{E5D811FC-7971-4430-8A28-1798A91448B2}" destId="{DF6EDE72-0B1B-4A13-B586-C939D94F44B0}" srcOrd="0" destOrd="0" presId="urn:microsoft.com/office/officeart/2005/8/layout/radial1"/>
    <dgm:cxn modelId="{B20A2493-0309-4669-8A57-3CF1D94CD102}" type="presParOf" srcId="{FC4E895A-5CB6-4776-9D34-BC12EF08CF61}" destId="{B73BB58B-01B7-42F4-9905-9F1B2B2B2E86}" srcOrd="14" destOrd="0" presId="urn:microsoft.com/office/officeart/2005/8/layout/radial1"/>
    <dgm:cxn modelId="{AADE3A10-990B-4595-8220-63F085F35129}" type="presParOf" srcId="{FC4E895A-5CB6-4776-9D34-BC12EF08CF61}" destId="{BC211171-4868-4B1B-8C84-7AFE7DA92B72}" srcOrd="15" destOrd="0" presId="urn:microsoft.com/office/officeart/2005/8/layout/radial1"/>
    <dgm:cxn modelId="{B4DBA062-C08F-427C-ACA9-A05EFF38A0B7}" type="presParOf" srcId="{BC211171-4868-4B1B-8C84-7AFE7DA92B72}" destId="{5514A104-9BD3-4559-9BDA-E17D63A5FAED}" srcOrd="0" destOrd="0" presId="urn:microsoft.com/office/officeart/2005/8/layout/radial1"/>
    <dgm:cxn modelId="{7FC87BEE-81EE-4FB5-94C2-50AF44503562}" type="presParOf" srcId="{FC4E895A-5CB6-4776-9D34-BC12EF08CF61}" destId="{9779251D-D94F-458D-8625-FA8430489ABD}" srcOrd="16" destOrd="0" presId="urn:microsoft.com/office/officeart/2005/8/layout/radial1"/>
    <dgm:cxn modelId="{698E30B4-36A9-4AA7-B5F3-F80BDB2ABF6E}" type="presParOf" srcId="{FC4E895A-5CB6-4776-9D34-BC12EF08CF61}" destId="{38A04AD7-3C30-42FD-9169-981E636C19E5}" srcOrd="17" destOrd="0" presId="urn:microsoft.com/office/officeart/2005/8/layout/radial1"/>
    <dgm:cxn modelId="{DF886D84-3AF9-49A8-B957-1F87239A732A}" type="presParOf" srcId="{38A04AD7-3C30-42FD-9169-981E636C19E5}" destId="{ACABAC21-A12D-4CBC-B952-3A73C95768F1}" srcOrd="0" destOrd="0" presId="urn:microsoft.com/office/officeart/2005/8/layout/radial1"/>
    <dgm:cxn modelId="{69220220-4BAA-4540-8EF3-B5C0D66FC933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7392,8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7392,8 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26885" custLinFactX="-200000" custLinFactNeighborX="-269610" custLinFactNeighborY="-17764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107037" custScaleY="43000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69DE8-D19C-45F6-B123-0F36E651BC47}" type="presOf" srcId="{DBFC0E42-52C3-41AC-9D55-3ACB6CC85CB4}" destId="{E30DA2D8-C1F0-4BB3-8F56-836B6D54BAEA}" srcOrd="0" destOrd="0" presId="urn:microsoft.com/office/officeart/2005/8/layout/venn1"/>
    <dgm:cxn modelId="{C0627ECE-30CF-468D-9897-631EA2780A94}" type="presOf" srcId="{517D4731-E778-4229-ADC1-3054A5537D2B}" destId="{0CCA2EBD-E007-40E2-BC0A-B9FC89413435}" srcOrd="0" destOrd="0" presId="urn:microsoft.com/office/officeart/2005/8/layout/venn1"/>
    <dgm:cxn modelId="{FA346F63-89EC-4AF2-A165-F5B7E5BCE93B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3DD05895-6765-411E-AED3-CF579942F709}" type="presOf" srcId="{7D40F476-0546-4DC1-BB6A-4F8DD0F3633C}" destId="{13135B4C-4AC9-43E6-AF2F-D7E23FABF6CB}" srcOrd="1" destOrd="0" presId="urn:microsoft.com/office/officeart/2005/8/layout/venn1"/>
    <dgm:cxn modelId="{26B7EEF6-4A91-408E-8491-5AA0757064C5}" type="presOf" srcId="{DBFC0E42-52C3-41AC-9D55-3ACB6CC85CB4}" destId="{8C300156-AF83-44F4-9572-C69CB6AE81B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E0AF677E-975A-41E7-AE7C-0FAAF46A00CC}" type="presParOf" srcId="{0CCA2EBD-E007-40E2-BC0A-B9FC89413435}" destId="{780274D5-3C8B-4693-9DBA-38420241D3FC}" srcOrd="0" destOrd="0" presId="urn:microsoft.com/office/officeart/2005/8/layout/venn1"/>
    <dgm:cxn modelId="{2D8CE777-21A6-4A5C-8885-E6276DBE1E35}" type="presParOf" srcId="{0CCA2EBD-E007-40E2-BC0A-B9FC89413435}" destId="{13135B4C-4AC9-43E6-AF2F-D7E23FABF6CB}" srcOrd="1" destOrd="0" presId="urn:microsoft.com/office/officeart/2005/8/layout/venn1"/>
    <dgm:cxn modelId="{D09C7E64-6DCD-4EB5-8109-3B085D48318E}" type="presParOf" srcId="{0CCA2EBD-E007-40E2-BC0A-B9FC89413435}" destId="{E30DA2D8-C1F0-4BB3-8F56-836B6D54BAEA}" srcOrd="2" destOrd="0" presId="urn:microsoft.com/office/officeart/2005/8/layout/venn1"/>
    <dgm:cxn modelId="{B5D46E41-F5D9-4A76-9F6C-FB9BAB3E1490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59812" y="2215714"/>
          <a:ext cx="3082348" cy="1190413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7 406,6тыс.рублей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59812" y="2215714"/>
        <a:ext cx="3082348" cy="1190413"/>
      </dsp:txXfrm>
    </dsp:sp>
    <dsp:sp modelId="{2CB797D3-131D-4B40-8D1C-3C0BCCD4E26A}">
      <dsp:nvSpPr>
        <dsp:cNvPr id="0" name=""/>
        <dsp:cNvSpPr/>
      </dsp:nvSpPr>
      <dsp:spPr>
        <a:xfrm rot="13399467">
          <a:off x="2986311" y="1839295"/>
          <a:ext cx="119325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19325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399467">
        <a:off x="3553107" y="1820909"/>
        <a:ext cx="59662" cy="59662"/>
      </dsp:txXfrm>
    </dsp:sp>
    <dsp:sp modelId="{9F81A141-1B04-4A03-B238-37F7A90993F2}">
      <dsp:nvSpPr>
        <dsp:cNvPr id="0" name=""/>
        <dsp:cNvSpPr/>
      </dsp:nvSpPr>
      <dsp:spPr>
        <a:xfrm>
          <a:off x="1688015" y="15458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1344,5 тыс. рублей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18,1 %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88015" y="15458"/>
        <a:ext cx="1691352" cy="1691352"/>
      </dsp:txXfrm>
    </dsp:sp>
    <dsp:sp modelId="{09F81971-61A1-4CB0-8EEA-38BD69D84A68}">
      <dsp:nvSpPr>
        <dsp:cNvPr id="0" name=""/>
        <dsp:cNvSpPr/>
      </dsp:nvSpPr>
      <dsp:spPr>
        <a:xfrm rot="11290184">
          <a:off x="2166681" y="2521404"/>
          <a:ext cx="99475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99475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1290184">
        <a:off x="2639191" y="2507981"/>
        <a:ext cx="49737" cy="49737"/>
      </dsp:txXfrm>
    </dsp:sp>
    <dsp:sp modelId="{B4689F4D-C616-4B5A-AB08-969AFEC6F29C}">
      <dsp:nvSpPr>
        <dsp:cNvPr id="0" name=""/>
        <dsp:cNvSpPr/>
      </dsp:nvSpPr>
      <dsp:spPr>
        <a:xfrm>
          <a:off x="433586" y="1492411"/>
          <a:ext cx="1747600" cy="1691340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69,9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 0,9%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3586" y="1492411"/>
        <a:ext cx="1747600" cy="1691340"/>
      </dsp:txXfrm>
    </dsp:sp>
    <dsp:sp modelId="{D23AFAD6-9784-476C-B26A-F6CCAEF2A753}">
      <dsp:nvSpPr>
        <dsp:cNvPr id="0" name=""/>
        <dsp:cNvSpPr/>
      </dsp:nvSpPr>
      <dsp:spPr>
        <a:xfrm rot="18888303">
          <a:off x="4996027" y="1866737"/>
          <a:ext cx="1062743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62743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888303">
        <a:off x="5500830" y="1851614"/>
        <a:ext cx="53137" cy="53137"/>
      </dsp:txXfrm>
    </dsp:sp>
    <dsp:sp modelId="{30E7B6AA-B589-42F5-B263-2F67E7BFE06E}">
      <dsp:nvSpPr>
        <dsp:cNvPr id="0" name=""/>
        <dsp:cNvSpPr/>
      </dsp:nvSpPr>
      <dsp:spPr>
        <a:xfrm>
          <a:off x="5652124" y="5547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Охрана окружающей среды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3,5 тыс. рублей 0,01% 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2124" y="55479"/>
        <a:ext cx="1691352" cy="1691352"/>
      </dsp:txXfrm>
    </dsp:sp>
    <dsp:sp modelId="{6CE479B8-58DF-48DD-AC0B-D0C5FC6877CB}">
      <dsp:nvSpPr>
        <dsp:cNvPr id="0" name=""/>
        <dsp:cNvSpPr/>
      </dsp:nvSpPr>
      <dsp:spPr>
        <a:xfrm rot="20997387">
          <a:off x="5995391" y="2477575"/>
          <a:ext cx="84620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84620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997387">
        <a:off x="6397339" y="2467866"/>
        <a:ext cx="42310" cy="42310"/>
      </dsp:txXfrm>
    </dsp:sp>
    <dsp:sp modelId="{A6529843-AF44-44C9-93DF-E3B0991FDD04}">
      <dsp:nvSpPr>
        <dsp:cNvPr id="0" name=""/>
        <dsp:cNvSpPr/>
      </dsp:nvSpPr>
      <dsp:spPr>
        <a:xfrm>
          <a:off x="6822154" y="142207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82,0 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1,1%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2154" y="1422074"/>
        <a:ext cx="1691352" cy="1691352"/>
      </dsp:txXfrm>
    </dsp:sp>
    <dsp:sp modelId="{1BB1C879-ADD1-46CE-9D67-364F5ECE1CD3}">
      <dsp:nvSpPr>
        <dsp:cNvPr id="0" name=""/>
        <dsp:cNvSpPr/>
      </dsp:nvSpPr>
      <dsp:spPr>
        <a:xfrm rot="1504964">
          <a:off x="5532788" y="3479067"/>
          <a:ext cx="104021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4021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04964">
        <a:off x="6026892" y="3464507"/>
        <a:ext cx="52010" cy="52010"/>
      </dsp:txXfrm>
    </dsp:sp>
    <dsp:sp modelId="{5A8679B6-7689-4D75-A7A5-C24CDE107484}">
      <dsp:nvSpPr>
        <dsp:cNvPr id="0" name=""/>
        <dsp:cNvSpPr/>
      </dsp:nvSpPr>
      <dsp:spPr>
        <a:xfrm>
          <a:off x="6444209" y="322382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81,9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1,6 %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444209" y="3223829"/>
        <a:ext cx="1691352" cy="1691352"/>
      </dsp:txXfrm>
    </dsp:sp>
    <dsp:sp modelId="{A5A442AC-CDA8-474B-92EE-3D632F0EC957}">
      <dsp:nvSpPr>
        <dsp:cNvPr id="0" name=""/>
        <dsp:cNvSpPr/>
      </dsp:nvSpPr>
      <dsp:spPr>
        <a:xfrm rot="3857376">
          <a:off x="4820062" y="3484400"/>
          <a:ext cx="22141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2141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857376">
        <a:off x="4925236" y="3490310"/>
        <a:ext cx="11070" cy="11070"/>
      </dsp:txXfrm>
    </dsp:sp>
    <dsp:sp modelId="{D418F6EB-147F-4047-B751-E8166DE58772}">
      <dsp:nvSpPr>
        <dsp:cNvPr id="0" name=""/>
        <dsp:cNvSpPr/>
      </dsp:nvSpPr>
      <dsp:spPr>
        <a:xfrm>
          <a:off x="4499997" y="3511871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Образование 5,0 тыс. рублей    0,01%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99997" y="3511871"/>
        <a:ext cx="1691352" cy="1691352"/>
      </dsp:txXfrm>
    </dsp:sp>
    <dsp:sp modelId="{E5D811FC-7971-4430-8A28-1798A91448B2}">
      <dsp:nvSpPr>
        <dsp:cNvPr id="0" name=""/>
        <dsp:cNvSpPr/>
      </dsp:nvSpPr>
      <dsp:spPr>
        <a:xfrm rot="7535692">
          <a:off x="3982890" y="3479793"/>
          <a:ext cx="26225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6225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535692">
        <a:off x="4107462" y="3484682"/>
        <a:ext cx="13112" cy="13112"/>
      </dsp:txXfrm>
    </dsp:sp>
    <dsp:sp modelId="{B73BB58B-01B7-42F4-9905-9F1B2B2B2E86}">
      <dsp:nvSpPr>
        <dsp:cNvPr id="0" name=""/>
        <dsp:cNvSpPr/>
      </dsp:nvSpPr>
      <dsp:spPr>
        <a:xfrm>
          <a:off x="2699793" y="343985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3 814,2 тыс. рублей  51,4%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699793" y="3439854"/>
        <a:ext cx="1691352" cy="1691352"/>
      </dsp:txXfrm>
    </dsp:sp>
    <dsp:sp modelId="{BC211171-4868-4B1B-8C84-7AFE7DA92B72}">
      <dsp:nvSpPr>
        <dsp:cNvPr id="0" name=""/>
        <dsp:cNvSpPr/>
      </dsp:nvSpPr>
      <dsp:spPr>
        <a:xfrm rot="9370601">
          <a:off x="2411055" y="3495405"/>
          <a:ext cx="1227571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227571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370601">
        <a:off x="2994151" y="3476161"/>
        <a:ext cx="61378" cy="61378"/>
      </dsp:txXfrm>
    </dsp:sp>
    <dsp:sp modelId="{9779251D-D94F-458D-8625-FA8430489ABD}">
      <dsp:nvSpPr>
        <dsp:cNvPr id="0" name=""/>
        <dsp:cNvSpPr/>
      </dsp:nvSpPr>
      <dsp:spPr>
        <a:xfrm>
          <a:off x="844055" y="3250676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100,5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1,4 %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844055" y="3250676"/>
        <a:ext cx="1691352" cy="1691352"/>
      </dsp:txXfrm>
    </dsp:sp>
    <dsp:sp modelId="{38A04AD7-3C30-42FD-9169-981E636C19E5}">
      <dsp:nvSpPr>
        <dsp:cNvPr id="0" name=""/>
        <dsp:cNvSpPr/>
      </dsp:nvSpPr>
      <dsp:spPr>
        <a:xfrm rot="16120315">
          <a:off x="4208823" y="1834598"/>
          <a:ext cx="739587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739587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120315">
        <a:off x="4560127" y="1827554"/>
        <a:ext cx="36979" cy="36979"/>
      </dsp:txXfrm>
    </dsp:sp>
    <dsp:sp modelId="{21AB2C71-7445-44F1-88DA-8920B87614F7}">
      <dsp:nvSpPr>
        <dsp:cNvPr id="0" name=""/>
        <dsp:cNvSpPr/>
      </dsp:nvSpPr>
      <dsp:spPr>
        <a:xfrm>
          <a:off x="3707901" y="55486"/>
          <a:ext cx="1691352" cy="142099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1905,1тыс.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25,7%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07901" y="55486"/>
        <a:ext cx="1691352" cy="14209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53926" y="0"/>
          <a:ext cx="2970181" cy="273630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8542,2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828" y="322669"/>
        <a:ext cx="1712537" cy="2090967"/>
      </dsp:txXfrm>
    </dsp:sp>
    <dsp:sp modelId="{E30DA2D8-C1F0-4BB3-8F56-836B6D54BAEA}">
      <dsp:nvSpPr>
        <dsp:cNvPr id="0" name=""/>
        <dsp:cNvSpPr/>
      </dsp:nvSpPr>
      <dsp:spPr>
        <a:xfrm>
          <a:off x="1334907" y="2163361"/>
          <a:ext cx="2308279" cy="92730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1076,8 тыс. 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9959" y="2272710"/>
        <a:ext cx="1330899" cy="70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АДМИНИСТРАЦИЯ  КРАСНОПАРТИЗАНСКОГО  СЕЛЬСКОГО </a:t>
            </a:r>
            <a:r>
              <a:rPr lang="ru-RU" dirty="0" smtClean="0"/>
              <a:t>ПОСЕЛЕНИЯ</a:t>
            </a:r>
          </a:p>
          <a:p>
            <a:pPr algn="ctr"/>
            <a:r>
              <a:rPr lang="ru-RU" dirty="0" smtClean="0"/>
              <a:t>ПРОЕКТ  БЮДЖЕТА КРАСНОПАРТИЗАНСКОГО</a:t>
            </a:r>
            <a:r>
              <a:rPr lang="ru-RU" baseline="0" dirty="0" smtClean="0"/>
              <a:t> СЕЛЬСКОГО ПОСЕЛЕНИЯ НА 2023 – 2025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114-6936-4D08-B4D4-449ECC124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05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5;&#1088;&#1072;&#1084;&#1084;&#1099;/&#1076;&#1086;&#1089;&#1090;&#1091;&#1087;&#1085;&#1072;&#1103;%20&#1089;&#1088;&#1077;&#1076;&#1072;.doc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1844824"/>
            <a:ext cx="6400800" cy="1008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latin typeface="Times New Roman" pitchFamily="18" charset="0"/>
              </a:rPr>
              <a:t>подготовлен на основании проекта  решения Собрания депутатов Краснопартизанского  сельского поселения от 00.11.2022 № 000 «О бюджете Краснопартизанского с сельского поселения Ремонтненского района на 2023нод  и на плановый период 2024 иг2025 годов»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3" cstate="print"/>
          <a:srcRect t="15984" b="15984"/>
          <a:stretch>
            <a:fillRect/>
          </a:stretch>
        </p:blipFill>
        <p:spPr bwMode="auto">
          <a:xfrm>
            <a:off x="971550" y="3429000"/>
            <a:ext cx="6913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to_2022-11-30_14-30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на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Общегос-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Со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err="1">
                <a:latin typeface="Times New Roman" pitchFamily="18" charset="0"/>
              </a:rPr>
              <a:t>Общегосударст-венные</a:t>
            </a:r>
            <a:r>
              <a:rPr lang="ru-RU" altLang="ru-RU" sz="1000" b="1" dirty="0">
                <a:latin typeface="Times New Roman" pitchFamily="18" charset="0"/>
              </a:rPr>
              <a:t> вопросы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707886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smtClean="0">
                <a:latin typeface="Times New Roman" pitchFamily="18" charset="0"/>
              </a:rPr>
              <a:t>Жилищно-коммунальное хозяйство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Социальная политика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7504" cy="4154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Культура</a:t>
            </a:r>
            <a:r>
              <a:rPr lang="ru-RU" altLang="ru-RU" sz="900" b="1" dirty="0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20500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42"/>
          <p:cNvSpPr txBox="1">
            <a:spLocks noChangeArrowheads="1"/>
          </p:cNvSpPr>
          <p:nvPr/>
        </p:nvSpPr>
        <p:spPr bwMode="auto">
          <a:xfrm>
            <a:off x="5940152" y="2492896"/>
            <a:ext cx="1150938" cy="46166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Национальная экономики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20502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3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Например, в составе раздела «Жилищно-коммунальное хозяйство»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В том  числе, выделяются: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коммунальное хозяйство; </a:t>
            </a:r>
          </a:p>
          <a:p>
            <a:pPr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1400" b="1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altLang="ru-RU" sz="1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b="1" smtClean="0">
                <a:latin typeface="Times New Roman" pitchFamily="18" charset="0"/>
              </a:rPr>
              <a:t>    </a:t>
            </a:r>
          </a:p>
        </p:txBody>
      </p:sp>
      <p:pic>
        <p:nvPicPr>
          <p:cNvPr id="20516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40011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59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603733061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720080"/>
          </a:xfr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ПРОЕКТА бюджета Краснопартизанского  сельского поселения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 района на 2023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1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Проекта бюджета Краснопартизанского сельского Ремонтненского района, формируемые в рамках муниципальных программ Краснопартизанского сельского поселения 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86141" y="1412776"/>
            <a:ext cx="3490315" cy="3082941"/>
            <a:chOff x="1012352" y="1935696"/>
            <a:chExt cx="2343967" cy="2304248"/>
          </a:xfrm>
        </p:grpSpPr>
        <p:sp>
          <p:nvSpPr>
            <p:cNvPr id="4" name="Полилиния 3"/>
            <p:cNvSpPr/>
            <p:nvPr/>
          </p:nvSpPr>
          <p:spPr>
            <a:xfrm>
              <a:off x="1012352" y="1935696"/>
              <a:ext cx="2219809" cy="2304247"/>
            </a:xfrm>
            <a:custGeom>
              <a:avLst/>
              <a:gdLst>
                <a:gd name="connsiteX0" fmla="*/ 0 w 2219809"/>
                <a:gd name="connsiteY0" fmla="*/ 1152124 h 2304247"/>
                <a:gd name="connsiteX1" fmla="*/ 1109905 w 2219809"/>
                <a:gd name="connsiteY1" fmla="*/ 0 h 2304247"/>
                <a:gd name="connsiteX2" fmla="*/ 2219810 w 2219809"/>
                <a:gd name="connsiteY2" fmla="*/ 1152124 h 2304247"/>
                <a:gd name="connsiteX3" fmla="*/ 1109905 w 2219809"/>
                <a:gd name="connsiteY3" fmla="*/ 2304248 h 2304247"/>
                <a:gd name="connsiteX4" fmla="*/ 0 w 2219809"/>
                <a:gd name="connsiteY4" fmla="*/ 1152124 h 230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809" h="2304247">
                  <a:moveTo>
                    <a:pt x="0" y="1152124"/>
                  </a:moveTo>
                  <a:cubicBezTo>
                    <a:pt x="0" y="515823"/>
                    <a:pt x="496921" y="0"/>
                    <a:pt x="1109905" y="0"/>
                  </a:cubicBezTo>
                  <a:cubicBezTo>
                    <a:pt x="1722889" y="0"/>
                    <a:pt x="2219810" y="515823"/>
                    <a:pt x="2219810" y="1152124"/>
                  </a:cubicBezTo>
                  <a:cubicBezTo>
                    <a:pt x="2219810" y="1788425"/>
                    <a:pt x="1722889" y="2304248"/>
                    <a:pt x="1109905" y="2304248"/>
                  </a:cubicBezTo>
                  <a:cubicBezTo>
                    <a:pt x="496921" y="2304248"/>
                    <a:pt x="0" y="1788425"/>
                    <a:pt x="0" y="115212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9972" tIns="271721" rIns="629947" bIns="271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149,9 тыс. рублей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06982" y="3335020"/>
              <a:ext cx="949337" cy="904924"/>
            </a:xfrm>
            <a:custGeom>
              <a:avLst/>
              <a:gdLst>
                <a:gd name="connsiteX0" fmla="*/ 0 w 1564890"/>
                <a:gd name="connsiteY0" fmla="*/ 699386 h 1398771"/>
                <a:gd name="connsiteX1" fmla="*/ 782445 w 1564890"/>
                <a:gd name="connsiteY1" fmla="*/ 0 h 1398771"/>
                <a:gd name="connsiteX2" fmla="*/ 1564890 w 1564890"/>
                <a:gd name="connsiteY2" fmla="*/ 699386 h 1398771"/>
                <a:gd name="connsiteX3" fmla="*/ 782445 w 1564890"/>
                <a:gd name="connsiteY3" fmla="*/ 1398772 h 1398771"/>
                <a:gd name="connsiteX4" fmla="*/ 0 w 1564890"/>
                <a:gd name="connsiteY4" fmla="*/ 699386 h 13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890" h="1398771">
                  <a:moveTo>
                    <a:pt x="0" y="699386"/>
                  </a:moveTo>
                  <a:cubicBezTo>
                    <a:pt x="0" y="313126"/>
                    <a:pt x="350313" y="0"/>
                    <a:pt x="782445" y="0"/>
                  </a:cubicBezTo>
                  <a:cubicBezTo>
                    <a:pt x="1214577" y="0"/>
                    <a:pt x="1564890" y="313126"/>
                    <a:pt x="1564890" y="699386"/>
                  </a:cubicBezTo>
                  <a:cubicBezTo>
                    <a:pt x="1564890" y="1085646"/>
                    <a:pt x="1214577" y="1398772"/>
                    <a:pt x="782445" y="1398772"/>
                  </a:cubicBezTo>
                  <a:cubicBezTo>
                    <a:pt x="350313" y="1398772"/>
                    <a:pt x="0" y="1085646"/>
                    <a:pt x="0" y="699386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4091" tIns="164946" rIns="218520" bIns="16494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149,9 тыс. рублей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705585938"/>
              </p:ext>
            </p:extLst>
          </p:nvPr>
        </p:nvGraphicFramePr>
        <p:xfrm>
          <a:off x="470346" y="1412777"/>
          <a:ext cx="3885630" cy="32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8282" y="516332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Краснопартизанского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23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97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15154"/>
            <a:ext cx="7886700" cy="837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Краснопартизанского сельского поселения</a:t>
            </a:r>
            <a:endParaRPr lang="ru-RU" sz="24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52" y="1290910"/>
            <a:ext cx="2052592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468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383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Краснопартизанского сельского поселения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154" y="2734229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5661" y="2734230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профилактика правонарушений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170" y="2729744"/>
            <a:ext cx="1976717" cy="1125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383" y="2729745"/>
            <a:ext cx="1976717" cy="108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154" y="4164098"/>
            <a:ext cx="1976717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и развитие энергетики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760"/>
            <a:ext cx="2016224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164098"/>
            <a:ext cx="6317332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86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2" y="3501009"/>
          <a:ext cx="6444505" cy="2754984"/>
        </p:xfrm>
        <a:graphic>
          <a:graphicData uri="http://schemas.openxmlformats.org/drawingml/2006/table">
            <a:tbl>
              <a:tblPr/>
              <a:tblGrid>
                <a:gridCol w="5229676"/>
                <a:gridCol w="1214829"/>
              </a:tblGrid>
              <a:tr h="8640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 техногенного характера, гражданская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638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Безопасность на водных объектах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</a:t>
            </a:r>
            <a:r>
              <a:rPr lang="ru-RU" sz="2400" dirty="0" smtClean="0">
                <a:solidFill>
                  <a:schemeClr val="tx1"/>
                </a:solidFill>
              </a:rPr>
              <a:t>культуру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0" y="85723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Краснопартизанского сельского </a:t>
            </a:r>
            <a:r>
              <a:rPr lang="ru-RU" altLang="ru-RU" sz="1600" dirty="0"/>
              <a:t>поселения </a:t>
            </a:r>
            <a:r>
              <a:rPr lang="ru-RU" altLang="ru-RU" sz="1600" dirty="0" smtClean="0"/>
              <a:t>Ремонтненского </a:t>
            </a:r>
            <a:r>
              <a:rPr lang="ru-RU" altLang="ru-RU" sz="1600" dirty="0"/>
              <a:t>района учреждения культуры оказывают населению сельского поселения муниципальные </a:t>
            </a:r>
            <a:r>
              <a:rPr lang="ru-RU" altLang="ru-RU" sz="1600" dirty="0" smtClean="0"/>
              <a:t>услуги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Выполнение функций </a:t>
            </a:r>
            <a:r>
              <a:rPr lang="ru-RU" altLang="ru-RU" sz="1600" dirty="0" smtClean="0">
                <a:latin typeface="Constantia" pitchFamily="18" charset="0"/>
              </a:rPr>
              <a:t>осуществляется казенным  бюджетным учреждением </a:t>
            </a:r>
            <a:r>
              <a:rPr lang="ru-RU" altLang="ru-RU" sz="1600" dirty="0">
                <a:latin typeface="Constantia" pitchFamily="18" charset="0"/>
              </a:rPr>
              <a:t>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</a:t>
            </a:r>
            <a:r>
              <a:rPr lang="ru-RU" altLang="ru-RU" sz="1600" dirty="0" smtClean="0">
                <a:latin typeface="Constantia" pitchFamily="18" charset="0"/>
              </a:rPr>
              <a:t>МКУК «Краснопартизанский </a:t>
            </a:r>
            <a:r>
              <a:rPr lang="ru-RU" altLang="ru-RU" sz="1600" dirty="0">
                <a:latin typeface="Constantia" pitchFamily="18" charset="0"/>
              </a:rPr>
              <a:t>СДК» 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071811"/>
          <a:ext cx="7816878" cy="928694"/>
        </p:xfrm>
        <a:graphic>
          <a:graphicData uri="http://schemas.openxmlformats.org/drawingml/2006/table">
            <a:tbl>
              <a:tblPr/>
              <a:tblGrid>
                <a:gridCol w="7816878"/>
              </a:tblGrid>
              <a:tr h="3573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1 128,5  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736850" cy="165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68863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221110_153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32675"/>
            <a:ext cx="3500430" cy="2625324"/>
          </a:xfrm>
          <a:prstGeom prst="rect">
            <a:avLst/>
          </a:prstGeom>
        </p:spPr>
      </p:pic>
      <p:pic>
        <p:nvPicPr>
          <p:cNvPr id="8" name="Рисунок 7" descr="IMG20221125142029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1642" y="4214818"/>
            <a:ext cx="532235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483768" y="2708920"/>
          <a:ext cx="5327922" cy="1656590"/>
        </p:xfrm>
        <a:graphic>
          <a:graphicData uri="http://schemas.openxmlformats.org/drawingml/2006/table">
            <a:tbl>
              <a:tblPr/>
              <a:tblGrid>
                <a:gridCol w="5327922"/>
              </a:tblGrid>
              <a:tr h="9462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3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Краснопартизанского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7848103" cy="2376891"/>
        </p:xfrm>
        <a:graphic>
          <a:graphicData uri="http://schemas.openxmlformats.org/drawingml/2006/table">
            <a:tbl>
              <a:tblPr/>
              <a:tblGrid>
                <a:gridCol w="4607743"/>
                <a:gridCol w="3240360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Краснопартизанского сельского поселения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5 518,4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2" y="2205038"/>
          <a:ext cx="6623967" cy="1821924"/>
        </p:xfrm>
        <a:graphic>
          <a:graphicData uri="http://schemas.openxmlformats.org/drawingml/2006/table">
            <a:tbl>
              <a:tblPr/>
              <a:tblGrid>
                <a:gridCol w="4139979"/>
                <a:gridCol w="2483988"/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обеспечению безопасности дорожного движения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5628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24400"/>
            <a:ext cx="3816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3203575" y="112474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2" y="2349500"/>
          <a:ext cx="7776096" cy="1584988"/>
        </p:xfrm>
        <a:graphic>
          <a:graphicData uri="http://schemas.openxmlformats.org/drawingml/2006/table">
            <a:tbl>
              <a:tblPr/>
              <a:tblGrid>
                <a:gridCol w="5920213"/>
                <a:gridCol w="1855883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5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1"/>
            <a:ext cx="37433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61657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b="1" dirty="0" smtClean="0"/>
          </a:p>
          <a:p>
            <a:pPr algn="just" eaLnBrk="1" hangingPunct="1"/>
            <a:r>
              <a:rPr lang="ru-RU" altLang="ru-RU" b="1" dirty="0" smtClean="0"/>
              <a:t>Бюджет для граждан</a:t>
            </a:r>
            <a:r>
              <a:rPr lang="ru-RU" altLang="ru-RU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dirty="0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10800000" flipV="1">
            <a:off x="403920" y="908721"/>
            <a:ext cx="827253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социальную политику</a:t>
            </a:r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1116013" y="1857364"/>
            <a:ext cx="6813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На </a:t>
            </a:r>
            <a:r>
              <a:rPr lang="ru-RU" b="1" i="1" dirty="0" smtClean="0"/>
              <a:t>выплаты  ежемесячной доплаты к </a:t>
            </a:r>
            <a:r>
              <a:rPr lang="ru-RU" b="1" i="1" dirty="0" smtClean="0"/>
              <a:t>пенсии отдельным  категориям граждан:</a:t>
            </a:r>
            <a:endParaRPr lang="ru-RU" b="1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31912" y="2786058"/>
          <a:ext cx="5904383" cy="1145434"/>
        </p:xfrm>
        <a:graphic>
          <a:graphicData uri="http://schemas.openxmlformats.org/drawingml/2006/table">
            <a:tbl>
              <a:tblPr/>
              <a:tblGrid>
                <a:gridCol w="5904383"/>
              </a:tblGrid>
              <a:tr h="7143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0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604,1 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7668" name="Picture 2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92600"/>
            <a:ext cx="31686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824" y="1628774"/>
            <a:ext cx="8750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</a:t>
            </a:r>
            <a:r>
              <a:rPr lang="ru-RU" b="1" dirty="0" smtClean="0"/>
              <a:t>Краснопартизанского 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3071810"/>
          <a:ext cx="5760119" cy="993171"/>
        </p:xfrm>
        <a:graphic>
          <a:graphicData uri="http://schemas.openxmlformats.org/drawingml/2006/table">
            <a:tbl>
              <a:tblPr/>
              <a:tblGrid>
                <a:gridCol w="5760119"/>
              </a:tblGrid>
              <a:tr h="14141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869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1008"/>
            <a:ext cx="2952750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3150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678D6-D256-4FB5-80F3-F81135288D7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Нашивка 4"/>
          <p:cNvSpPr/>
          <p:nvPr/>
        </p:nvSpPr>
        <p:spPr>
          <a:xfrm rot="21273064">
            <a:off x="251441" y="599604"/>
            <a:ext cx="9047162" cy="5295509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ПРОЕКТ Бюджета Краснопартизанского </a:t>
            </a:r>
            <a:r>
              <a:rPr lang="ru-RU" sz="1800" b="1" dirty="0">
                <a:solidFill>
                  <a:schemeClr val="tx1"/>
                </a:solidFill>
              </a:rPr>
              <a:t>сельского поселения на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2023</a:t>
            </a:r>
            <a:r>
              <a:rPr lang="en-US" sz="1800" b="1" dirty="0" smtClean="0">
                <a:solidFill>
                  <a:schemeClr val="tx1"/>
                </a:solidFill>
              </a:rPr>
              <a:t>-2025 </a:t>
            </a:r>
            <a:r>
              <a:rPr lang="ru-RU" sz="1800" b="1" dirty="0" smtClean="0">
                <a:solidFill>
                  <a:schemeClr val="tx1"/>
                </a:solidFill>
              </a:rPr>
              <a:t>годы 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направлен на решение следующих ключевых задач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-   </a:t>
            </a:r>
            <a:r>
              <a:rPr lang="ru-RU" sz="16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</a:rPr>
              <a:t>устойчивости и сбалансированности бюджетной системы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в целях гарантированного исполнения действующих и принимаемых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расходных обязательств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      -</a:t>
            </a:r>
            <a:r>
              <a:rPr lang="ru-RU" sz="1600" b="1" dirty="0" smtClean="0">
                <a:solidFill>
                  <a:schemeClr val="tx1"/>
                </a:solidFill>
              </a:rPr>
              <a:t>cоответствию </a:t>
            </a:r>
            <a:r>
              <a:rPr lang="ru-RU" sz="1600" b="1" dirty="0">
                <a:solidFill>
                  <a:schemeClr val="tx1"/>
                </a:solidFill>
              </a:rPr>
              <a:t>финансовых возможностей бюджета ключевым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направлениям развития поселения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повышение прозрачности и открытости бюджетного процесса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1763"/>
            <a:ext cx="29987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</a:rPr>
              <a:t>С </a:t>
            </a:r>
            <a:r>
              <a:rPr lang="ru-RU" altLang="ru-RU" sz="2000" dirty="0" smtClean="0">
                <a:latin typeface="Times New Roman" pitchFamily="18" charset="0"/>
              </a:rPr>
              <a:t>проектом решения Собрания депутатов Краснопартизанского сельского </a:t>
            </a:r>
            <a:r>
              <a:rPr lang="ru-RU" altLang="ru-RU" sz="2000" dirty="0">
                <a:latin typeface="Times New Roman" pitchFamily="18" charset="0"/>
              </a:rPr>
              <a:t>поселения «О бюджете </a:t>
            </a:r>
            <a:r>
              <a:rPr lang="ru-RU" altLang="ru-RU" sz="2000" dirty="0" smtClean="0">
                <a:latin typeface="Times New Roman" pitchFamily="18" charset="0"/>
              </a:rPr>
              <a:t>Краснопартизанского </a:t>
            </a:r>
            <a:r>
              <a:rPr lang="ru-RU" altLang="ru-RU" sz="2000" dirty="0">
                <a:latin typeface="Times New Roman" pitchFamily="18" charset="0"/>
              </a:rPr>
              <a:t>сельского </a:t>
            </a:r>
            <a:r>
              <a:rPr lang="ru-RU" altLang="ru-RU" sz="2000" dirty="0" smtClean="0">
                <a:latin typeface="Times New Roman" pitchFamily="18" charset="0"/>
              </a:rPr>
              <a:t>поселения Ремонтненского района </a:t>
            </a:r>
            <a:r>
              <a:rPr lang="ru-RU" altLang="ru-RU" sz="2000" dirty="0">
                <a:latin typeface="Times New Roman" pitchFamily="18" charset="0"/>
              </a:rPr>
              <a:t>на </a:t>
            </a:r>
            <a:r>
              <a:rPr lang="ru-RU" altLang="ru-RU" sz="2000" dirty="0" smtClean="0">
                <a:latin typeface="Times New Roman" pitchFamily="18" charset="0"/>
              </a:rPr>
              <a:t>2023 год и на плановый период 2024 и 2025 годов» </a:t>
            </a:r>
            <a:r>
              <a:rPr lang="ru-RU" altLang="ru-RU" sz="2000" dirty="0">
                <a:latin typeface="Times New Roman" pitchFamily="18" charset="0"/>
              </a:rPr>
              <a:t>можно ознакомиться </a:t>
            </a:r>
            <a:r>
              <a:rPr lang="ru-RU" altLang="ru-RU" sz="2000" dirty="0" smtClean="0">
                <a:latin typeface="Times New Roman" pitchFamily="18" charset="0"/>
              </a:rPr>
              <a:t>на </a:t>
            </a:r>
            <a:r>
              <a:rPr lang="ru-RU" altLang="ru-RU" sz="2000" dirty="0">
                <a:latin typeface="Times New Roman" pitchFamily="18" charset="0"/>
              </a:rPr>
              <a:t>сайте </a:t>
            </a:r>
            <a:r>
              <a:rPr lang="ru-RU" altLang="ru-RU" sz="2000" dirty="0" smtClean="0">
                <a:latin typeface="Times New Roman" pitchFamily="18" charset="0"/>
              </a:rPr>
              <a:t>Краснопартизанского сельского поселения </a:t>
            </a:r>
            <a:r>
              <a:rPr lang="en-US" altLang="ru-RU" sz="2000" dirty="0" smtClean="0">
                <a:latin typeface="Times New Roman" pitchFamily="18" charset="0"/>
              </a:rPr>
              <a:t>http://krpartizansp.ru/ </a:t>
            </a:r>
            <a:r>
              <a:rPr lang="ru-RU" altLang="ru-RU" sz="2000" dirty="0" smtClean="0">
                <a:latin typeface="Times New Roman" pitchFamily="18" charset="0"/>
              </a:rPr>
              <a:t>в </a:t>
            </a:r>
            <a:r>
              <a:rPr lang="ru-RU" altLang="ru-RU" sz="2000" dirty="0">
                <a:latin typeface="Times New Roman" pitchFamily="18" charset="0"/>
              </a:rPr>
              <a:t>разделе </a:t>
            </a:r>
            <a:r>
              <a:rPr lang="ru-RU" altLang="ru-RU" sz="2000" dirty="0" smtClean="0">
                <a:latin typeface="Times New Roman" pitchFamily="18" charset="0"/>
              </a:rPr>
              <a:t>«Бюджет для граждан».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/>
            <a:endParaRPr lang="ru-RU" altLang="ru-RU" sz="14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Администрация Краснопартизанского сельского  поселения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Адрес</a:t>
            </a:r>
            <a:r>
              <a:rPr lang="ru-RU" altLang="ru-RU" sz="1400" dirty="0">
                <a:latin typeface="Times New Roman" pitchFamily="18" charset="0"/>
              </a:rPr>
              <a:t>: </a:t>
            </a:r>
            <a:r>
              <a:rPr lang="ru-RU" altLang="ru-RU" sz="1400" dirty="0" smtClean="0">
                <a:latin typeface="Times New Roman" pitchFamily="18" charset="0"/>
              </a:rPr>
              <a:t>ул. Центральная, 13а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err="1" smtClean="0">
                <a:latin typeface="Times New Roman" pitchFamily="18" charset="0"/>
              </a:rPr>
              <a:t>Ремонтненский</a:t>
            </a:r>
            <a:r>
              <a:rPr lang="ru-RU" altLang="ru-RU" sz="1400" dirty="0" smtClean="0">
                <a:latin typeface="Times New Roman" pitchFamily="18" charset="0"/>
              </a:rPr>
              <a:t>  район, Ростовская  </a:t>
            </a:r>
            <a:r>
              <a:rPr lang="ru-RU" altLang="ru-RU" sz="1400" dirty="0">
                <a:latin typeface="Times New Roman" pitchFamily="18" charset="0"/>
              </a:rPr>
              <a:t>обл., </a:t>
            </a:r>
            <a:r>
              <a:rPr lang="ru-RU" altLang="ru-RU" sz="1400" dirty="0" smtClean="0">
                <a:latin typeface="Times New Roman" pitchFamily="18" charset="0"/>
              </a:rPr>
              <a:t>347494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тел</a:t>
            </a:r>
            <a:r>
              <a:rPr lang="ru-RU" altLang="ru-RU" sz="1400" dirty="0" smtClean="0">
                <a:latin typeface="Times New Roman" pitchFamily="18" charset="0"/>
              </a:rPr>
              <a:t>. /факс (886379) 3-35-61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en-US" altLang="ru-RU" sz="1400" dirty="0" smtClean="0">
                <a:latin typeface="Times New Roman" pitchFamily="18" charset="0"/>
              </a:rPr>
              <a:t>e-</a:t>
            </a:r>
            <a:r>
              <a:rPr lang="en-US" altLang="ru-RU" sz="1400" dirty="0" err="1" smtClean="0">
                <a:latin typeface="Times New Roman" pitchFamily="18" charset="0"/>
              </a:rPr>
              <a:t>mail:sp</a:t>
            </a:r>
            <a:r>
              <a:rPr lang="ru-RU" altLang="ru-RU" sz="1400" dirty="0" smtClean="0">
                <a:latin typeface="Times New Roman" pitchFamily="18" charset="0"/>
              </a:rPr>
              <a:t>32343@</a:t>
            </a:r>
            <a:r>
              <a:rPr lang="en-US" altLang="ru-RU" sz="1400" dirty="0" err="1" smtClean="0">
                <a:latin typeface="Times New Roman" pitchFamily="18" charset="0"/>
              </a:rPr>
              <a:t>donpac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  <a:r>
              <a:rPr lang="ru-RU" altLang="ru-RU" sz="1400" dirty="0" err="1" smtClean="0">
                <a:latin typeface="Times New Roman" pitchFamily="18" charset="0"/>
              </a:rPr>
              <a:t>ru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График работы </a:t>
            </a:r>
            <a:r>
              <a:rPr lang="ru-RU" altLang="ru-RU" sz="1400" dirty="0" smtClean="0">
                <a:latin typeface="Times New Roman" pitchFamily="18" charset="0"/>
              </a:rPr>
              <a:t>: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с 8:00 до </a:t>
            </a:r>
            <a:r>
              <a:rPr lang="ru-RU" altLang="ru-RU" sz="1400" dirty="0" smtClean="0">
                <a:latin typeface="Times New Roman" pitchFamily="18" charset="0"/>
              </a:rPr>
              <a:t>16:12 </a:t>
            </a:r>
            <a:r>
              <a:rPr lang="ru-RU" altLang="ru-RU" sz="1400" dirty="0">
                <a:latin typeface="Times New Roman" pitchFamily="18" charset="0"/>
              </a:rPr>
              <a:t>перерыв </a:t>
            </a:r>
            <a:r>
              <a:rPr lang="ru-RU" altLang="ru-RU" sz="1400" dirty="0" smtClean="0">
                <a:latin typeface="Times New Roman" pitchFamily="18" charset="0"/>
              </a:rPr>
              <a:t>с </a:t>
            </a:r>
            <a:r>
              <a:rPr lang="ru-RU" altLang="ru-RU" sz="1400" dirty="0">
                <a:latin typeface="Times New Roman" pitchFamily="18" charset="0"/>
              </a:rPr>
              <a:t>12:00 до </a:t>
            </a:r>
            <a:r>
              <a:rPr lang="ru-RU" altLang="ru-RU" sz="1400" dirty="0" smtClean="0">
                <a:latin typeface="Times New Roman" pitchFamily="18" charset="0"/>
              </a:rPr>
              <a:t>13:00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Выходной суббота, воскресенье</a:t>
            </a:r>
            <a:endParaRPr lang="ru-RU" alt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pic>
        <p:nvPicPr>
          <p:cNvPr id="21507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21512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21514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21516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1517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18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1519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1520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21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="" xmlns:p14="http://schemas.microsoft.com/office/powerpoint/2010/main" val="1839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5240"/>
            <a:ext cx="1838801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5071"/>
            <a:ext cx="1843212" cy="4796175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5239"/>
            <a:ext cx="1910302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</a:rPr>
              <a:t>Дотации </a:t>
            </a:r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latin typeface="Times New Roman" pitchFamily="18" charset="0"/>
              </a:rPr>
              <a:t>»</a:t>
            </a:r>
            <a:r>
              <a:rPr lang="en-US" altLang="ru-RU" sz="1400" b="1" i="1" dirty="0">
                <a:latin typeface="Times New Roman" pitchFamily="18" charset="0"/>
              </a:rPr>
              <a:t> - </a:t>
            </a:r>
            <a:r>
              <a:rPr lang="ru-RU" altLang="ru-RU" sz="14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>
                <a:latin typeface="Times New Roman" pitchFamily="18" charset="0"/>
              </a:rPr>
              <a:t>(от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30516" y="856414"/>
            <a:ext cx="2112489" cy="4804831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914823" y="885239"/>
            <a:ext cx="19776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 smtClean="0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  <p:extLst>
      <p:ext uri="{BB962C8B-B14F-4D97-AF65-F5344CB8AC3E}">
        <p14:creationId xmlns="" xmlns:p14="http://schemas.microsoft.com/office/powerpoint/2010/main" val="4093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96" y="81839"/>
            <a:ext cx="7119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бюджета Краснопартизанского 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Ремонтненского района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2023-2025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en-US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670" y="1556792"/>
            <a:ext cx="3474888" cy="873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4134" y="1556791"/>
            <a:ext cx="2702202" cy="873951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2023-2024-2025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986574"/>
            <a:ext cx="2592288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0,0-0,0-0,0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70" y="2759715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670" y="3717032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670" y="4986573"/>
            <a:ext cx="3474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Дефицит(-), Профицит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(+),               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004048" y="2759715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7 542,7-5867,9-5294,5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004048" y="3717032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7 542,7-5867,9-5294,5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3640064" y="3553734"/>
            <a:ext cx="1735644" cy="2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2069900">
            <a:off x="6185848" y="2008884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20204792">
            <a:off x="1213276" y="2193370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39436" y="1412776"/>
            <a:ext cx="3399784" cy="1241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7 542,7 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511" y="224734"/>
            <a:ext cx="739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ПРОЕКТА бюджета Краснопартизанского сельского поселения Ремонтненского района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6282511" y="2802447"/>
            <a:ext cx="22499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5,5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226469" y="4568811"/>
            <a:ext cx="25628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6632,3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323528" y="2891281"/>
            <a:ext cx="26642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910,4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24661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prstMaterial="dkEdge">
              <a:bevelT w="0" h="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dirty="0">
              <a:ln>
                <a:solidFill>
                  <a:srgbClr val="00B0F0">
                    <a:alpha val="98000"/>
                  </a:srgbClr>
                </a:solidFill>
              </a:ln>
              <a:solidFill>
                <a:schemeClr val="tx1"/>
              </a:solidFill>
              <a:effectLst>
                <a:glow>
                  <a:schemeClr val="accent1"/>
                </a:glow>
                <a:innerShdw blurRad="63500" dist="508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объединение 14"/>
          <p:cNvSpPr/>
          <p:nvPr/>
        </p:nvSpPr>
        <p:spPr>
          <a:xfrm rot="14456405">
            <a:off x="1062440" y="3184506"/>
            <a:ext cx="3220968" cy="2778316"/>
          </a:xfrm>
          <a:prstGeom prst="flowChartMerg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52000" tIns="61200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Земельный </a:t>
            </a:r>
            <a:r>
              <a:rPr lang="ru-RU" sz="1600" dirty="0" smtClean="0">
                <a:solidFill>
                  <a:schemeClr val="tx1"/>
                </a:solidFill>
              </a:rPr>
              <a:t>налог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478,7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 rot="10800000">
            <a:off x="2699792" y="4052320"/>
            <a:ext cx="3811426" cy="2805680"/>
          </a:xfrm>
          <a:prstGeom prst="flowChartMerg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504000" tIns="360000" rIns="360000" bIns="10800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Государственная пошлина за совершение нотариальных действий 5,9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Блок-схема: объединение 19"/>
          <p:cNvSpPr/>
          <p:nvPr/>
        </p:nvSpPr>
        <p:spPr>
          <a:xfrm rot="7166742">
            <a:off x="4972486" y="3082057"/>
            <a:ext cx="3029585" cy="2819516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88000" tIns="612000" rIns="21600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имущество физических </a:t>
            </a:r>
            <a:r>
              <a:rPr lang="ru-RU" sz="1400" dirty="0" smtClean="0">
                <a:solidFill>
                  <a:schemeClr val="tx1"/>
                </a:solidFill>
              </a:rPr>
              <a:t>лиц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103,7 тыс.рублей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28068" y="3212976"/>
            <a:ext cx="1201769" cy="7420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910,4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 rot="3763569">
            <a:off x="4658785" y="1262518"/>
            <a:ext cx="3369798" cy="2919184"/>
          </a:xfrm>
          <a:prstGeom prst="flowChartMer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396000" tIns="252000" rIns="288000" bIns="3600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2471020" y="555680"/>
            <a:ext cx="3915867" cy="2575394"/>
          </a:xfrm>
          <a:prstGeom prst="flowChartMerge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190,3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Блок-схема: объединение 21"/>
          <p:cNvSpPr/>
          <p:nvPr/>
        </p:nvSpPr>
        <p:spPr>
          <a:xfrm rot="18154656">
            <a:off x="918270" y="1465006"/>
            <a:ext cx="3354813" cy="2778316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540000" bIns="72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Единый сельскохозяйственный налог 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126,4 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49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4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 rot="5400000">
            <a:off x="2735797" y="1332147"/>
            <a:ext cx="6120677" cy="3456384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432000" bIns="0" rtlCol="0" anchor="ctr" anchorCtr="1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Прочие поступления от денежных взысканий (штрафов) и иных сумм в возмещении ущерба 5,5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1331641" y="2132856"/>
            <a:ext cx="2664296" cy="20034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791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1619672" y="4293096"/>
            <a:ext cx="5734998" cy="2164064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bIns="68400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трансферты, передаваемые бюджетам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0,0 тыс.рублей</a:t>
            </a:r>
            <a:endParaRPr lang="ru-RU" sz="1600" dirty="0"/>
          </a:p>
        </p:txBody>
      </p:sp>
      <p:sp>
        <p:nvSpPr>
          <p:cNvPr id="3" name="Блок-схема: объединение 2"/>
          <p:cNvSpPr/>
          <p:nvPr/>
        </p:nvSpPr>
        <p:spPr>
          <a:xfrm rot="17382314">
            <a:off x="466198" y="1493537"/>
            <a:ext cx="3524242" cy="3340605"/>
          </a:xfrm>
          <a:prstGeom prst="flowChartMerg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 на осуществление первичного воинского учета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поселений, муниципальных и городских округов109,7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4091463">
            <a:off x="5006638" y="1222427"/>
            <a:ext cx="3192602" cy="3717952"/>
          </a:xfrm>
          <a:prstGeom prst="flowChartMerg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76000" tIns="0" rIns="648000" bIns="46800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на выполнение передаваемых полномочий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0,2 т.р.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86498" y="3277513"/>
            <a:ext cx="1164401" cy="9233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6632,3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2634323" y="624286"/>
            <a:ext cx="3804694" cy="256652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6522,4 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49301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2063</TotalTime>
  <Words>1201</Words>
  <Application>Microsoft Office PowerPoint</Application>
  <PresentationFormat>Экран (4:3)</PresentationFormat>
  <Paragraphs>224</Paragraphs>
  <Slides>23</Slides>
  <Notes>2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Налоговые доходы</vt:lpstr>
      <vt:lpstr>Неналоговые доходы</vt:lpstr>
      <vt:lpstr>Безвозмездные поступления</vt:lpstr>
      <vt:lpstr>Классификация расходов бюджета по разделам</vt:lpstr>
      <vt:lpstr>Расходы ПРОЕКТА бюджета Краснопартизанского  сельского поселения  Ремонтненского района на 2023 год</vt:lpstr>
      <vt:lpstr>Слайд 12</vt:lpstr>
      <vt:lpstr>Муниципальные программы  Краснопартизанского сельского поселения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278</cp:revision>
  <cp:lastPrinted>2014-05-13T11:35:02Z</cp:lastPrinted>
  <dcterms:created xsi:type="dcterms:W3CDTF">2014-05-12T16:47:43Z</dcterms:created>
  <dcterms:modified xsi:type="dcterms:W3CDTF">2022-11-30T12:02:28Z</dcterms:modified>
</cp:coreProperties>
</file>